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70" r:id="rId2"/>
    <p:sldId id="371" r:id="rId3"/>
    <p:sldId id="374" r:id="rId4"/>
    <p:sldId id="373" r:id="rId5"/>
    <p:sldId id="375" r:id="rId6"/>
    <p:sldId id="406" r:id="rId7"/>
    <p:sldId id="377" r:id="rId8"/>
    <p:sldId id="378" r:id="rId9"/>
    <p:sldId id="380" r:id="rId10"/>
    <p:sldId id="381" r:id="rId11"/>
    <p:sldId id="383" r:id="rId12"/>
    <p:sldId id="384" r:id="rId13"/>
    <p:sldId id="410" r:id="rId14"/>
    <p:sldId id="388" r:id="rId15"/>
    <p:sldId id="389" r:id="rId16"/>
    <p:sldId id="392" r:id="rId17"/>
    <p:sldId id="393" r:id="rId18"/>
    <p:sldId id="407" r:id="rId19"/>
    <p:sldId id="397" r:id="rId20"/>
    <p:sldId id="398" r:id="rId21"/>
    <p:sldId id="399" r:id="rId22"/>
    <p:sldId id="408" r:id="rId23"/>
    <p:sldId id="401" r:id="rId24"/>
    <p:sldId id="409" r:id="rId25"/>
    <p:sldId id="403" r:id="rId26"/>
    <p:sldId id="405" r:id="rId2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C88"/>
    <a:srgbClr val="6DEE26"/>
    <a:srgbClr val="FFCC00"/>
    <a:srgbClr val="EBD21D"/>
    <a:srgbClr val="F08A24"/>
    <a:srgbClr val="263D86"/>
    <a:srgbClr val="F46CD0"/>
    <a:srgbClr val="1E3C82"/>
    <a:srgbClr val="243C88"/>
    <a:srgbClr val="253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298" autoAdjust="0"/>
  </p:normalViewPr>
  <p:slideViewPr>
    <p:cSldViewPr>
      <p:cViewPr>
        <p:scale>
          <a:sx n="66" d="100"/>
          <a:sy n="66" d="100"/>
        </p:scale>
        <p:origin x="-14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nsar\Documents\Benchmark%20reading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nsar\Documents\Benchmark%20reading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ibrak%20Qamar\Downloads\Benchmark%20read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0606059952899"/>
          <c:y val="3.6502986163626301E-2"/>
          <c:w val="0.80517792516559605"/>
          <c:h val="0.79389842551804102"/>
        </c:manualLayout>
      </c:layout>
      <c:lineChart>
        <c:grouping val="standard"/>
        <c:varyColors val="0"/>
        <c:ser>
          <c:idx val="0"/>
          <c:order val="0"/>
          <c:tx>
            <c:strRef>
              <c:f>'NAS New'!$AC$70</c:f>
              <c:strCache>
                <c:ptCount val="1"/>
                <c:pt idx="0">
                  <c:v>MPJ Express niodev</c:v>
                </c:pt>
              </c:strCache>
            </c:strRef>
          </c:tx>
          <c:spPr>
            <a:ln w="6350">
              <a:solidFill>
                <a:srgbClr val="263D86"/>
              </a:solidFill>
            </a:ln>
          </c:spPr>
          <c:marker>
            <c:symbol val="square"/>
            <c:size val="7"/>
            <c:spPr>
              <a:noFill/>
              <a:ln w="6350">
                <a:solidFill>
                  <a:srgbClr val="263D86"/>
                </a:solidFill>
              </a:ln>
            </c:spPr>
          </c:marker>
          <c:cat>
            <c:strRef>
              <c:f>'NAS New'!$AB$71:$AB$81</c:f>
              <c:strCache>
                <c:ptCount val="11"/>
                <c:pt idx="0">
                  <c:v>1</c:v>
                </c:pt>
                <c:pt idx="1">
                  <c:v>2</c:v>
                </c:pt>
                <c:pt idx="2">
                  <c:v>4</c:v>
                </c:pt>
                <c:pt idx="3">
                  <c:v>8</c:v>
                </c:pt>
                <c:pt idx="4">
                  <c:v>16</c:v>
                </c:pt>
                <c:pt idx="5">
                  <c:v>32</c:v>
                </c:pt>
                <c:pt idx="6">
                  <c:v>64</c:v>
                </c:pt>
                <c:pt idx="7">
                  <c:v>128</c:v>
                </c:pt>
                <c:pt idx="8">
                  <c:v>256</c:v>
                </c:pt>
                <c:pt idx="9">
                  <c:v>512</c:v>
                </c:pt>
                <c:pt idx="10">
                  <c:v>1K</c:v>
                </c:pt>
              </c:strCache>
            </c:strRef>
          </c:cat>
          <c:val>
            <c:numRef>
              <c:f>'NAS New'!$AC$71:$AC$81</c:f>
              <c:numCache>
                <c:formatCode>General</c:formatCode>
                <c:ptCount val="11"/>
                <c:pt idx="0">
                  <c:v>67.593999999999994</c:v>
                </c:pt>
                <c:pt idx="1">
                  <c:v>60.915999999999997</c:v>
                </c:pt>
                <c:pt idx="2">
                  <c:v>61.454999999999998</c:v>
                </c:pt>
                <c:pt idx="3">
                  <c:v>63.430999999999997</c:v>
                </c:pt>
                <c:pt idx="4">
                  <c:v>57.192999999999998</c:v>
                </c:pt>
                <c:pt idx="5">
                  <c:v>58.07</c:v>
                </c:pt>
                <c:pt idx="6">
                  <c:v>59.162999999999997</c:v>
                </c:pt>
                <c:pt idx="7">
                  <c:v>63.158000000000001</c:v>
                </c:pt>
                <c:pt idx="8">
                  <c:v>62.637</c:v>
                </c:pt>
                <c:pt idx="9">
                  <c:v>67.099999999999994</c:v>
                </c:pt>
                <c:pt idx="10">
                  <c:v>90.287000000000006</c:v>
                </c:pt>
              </c:numCache>
            </c:numRef>
          </c:val>
          <c:smooth val="0"/>
        </c:ser>
        <c:ser>
          <c:idx val="1"/>
          <c:order val="1"/>
          <c:tx>
            <c:strRef>
              <c:f>'NAS New'!$AD$70</c:f>
              <c:strCache>
                <c:ptCount val="1"/>
                <c:pt idx="0">
                  <c:v>MPJ Express hybdev</c:v>
                </c:pt>
              </c:strCache>
            </c:strRef>
          </c:tx>
          <c:spPr>
            <a:ln w="3175">
              <a:solidFill>
                <a:srgbClr val="6DEE26"/>
              </a:solidFill>
            </a:ln>
          </c:spPr>
          <c:marker>
            <c:symbol val="diamond"/>
            <c:size val="7"/>
            <c:spPr>
              <a:noFill/>
              <a:ln w="12700">
                <a:solidFill>
                  <a:srgbClr val="6DEE26"/>
                </a:solidFill>
              </a:ln>
            </c:spPr>
          </c:marker>
          <c:cat>
            <c:strRef>
              <c:f>'NAS New'!$AB$71:$AB$81</c:f>
              <c:strCache>
                <c:ptCount val="11"/>
                <c:pt idx="0">
                  <c:v>1</c:v>
                </c:pt>
                <c:pt idx="1">
                  <c:v>2</c:v>
                </c:pt>
                <c:pt idx="2">
                  <c:v>4</c:v>
                </c:pt>
                <c:pt idx="3">
                  <c:v>8</c:v>
                </c:pt>
                <c:pt idx="4">
                  <c:v>16</c:v>
                </c:pt>
                <c:pt idx="5">
                  <c:v>32</c:v>
                </c:pt>
                <c:pt idx="6">
                  <c:v>64</c:v>
                </c:pt>
                <c:pt idx="7">
                  <c:v>128</c:v>
                </c:pt>
                <c:pt idx="8">
                  <c:v>256</c:v>
                </c:pt>
                <c:pt idx="9">
                  <c:v>512</c:v>
                </c:pt>
                <c:pt idx="10">
                  <c:v>1K</c:v>
                </c:pt>
              </c:strCache>
            </c:strRef>
          </c:cat>
          <c:val>
            <c:numRef>
              <c:f>'NAS New'!$AD$71:$AD$81</c:f>
              <c:numCache>
                <c:formatCode>General</c:formatCode>
                <c:ptCount val="11"/>
                <c:pt idx="0">
                  <c:v>79.150000000000006</c:v>
                </c:pt>
                <c:pt idx="1">
                  <c:v>64.039000000000001</c:v>
                </c:pt>
                <c:pt idx="2">
                  <c:v>62.476999999999997</c:v>
                </c:pt>
                <c:pt idx="3">
                  <c:v>63.273000000000003</c:v>
                </c:pt>
                <c:pt idx="4">
                  <c:v>62.460999999999999</c:v>
                </c:pt>
                <c:pt idx="5">
                  <c:v>62.731000000000002</c:v>
                </c:pt>
                <c:pt idx="6">
                  <c:v>63.075000000000003</c:v>
                </c:pt>
                <c:pt idx="7">
                  <c:v>64.040000000000006</c:v>
                </c:pt>
                <c:pt idx="8">
                  <c:v>69.655000000000001</c:v>
                </c:pt>
                <c:pt idx="9">
                  <c:v>72.388999999999996</c:v>
                </c:pt>
                <c:pt idx="10">
                  <c:v>96.852000000000004</c:v>
                </c:pt>
              </c:numCache>
            </c:numRef>
          </c:val>
          <c:smooth val="0"/>
        </c:ser>
        <c:ser>
          <c:idx val="2"/>
          <c:order val="2"/>
          <c:tx>
            <c:strRef>
              <c:f>'NAS New'!$AE$70</c:f>
              <c:strCache>
                <c:ptCount val="1"/>
                <c:pt idx="0">
                  <c:v>MPJ Express natmpjdev</c:v>
                </c:pt>
              </c:strCache>
            </c:strRef>
          </c:tx>
          <c:spPr>
            <a:ln w="3175">
              <a:solidFill>
                <a:schemeClr val="accent1">
                  <a:lumMod val="50000"/>
                </a:schemeClr>
              </a:solidFill>
            </a:ln>
          </c:spPr>
          <c:marker>
            <c:symbol val="triangle"/>
            <c:size val="7"/>
            <c:spPr>
              <a:noFill/>
              <a:ln w="12700">
                <a:solidFill>
                  <a:schemeClr val="accent1">
                    <a:lumMod val="50000"/>
                  </a:schemeClr>
                </a:solidFill>
              </a:ln>
            </c:spPr>
          </c:marker>
          <c:cat>
            <c:strRef>
              <c:f>'NAS New'!$AB$71:$AB$81</c:f>
              <c:strCache>
                <c:ptCount val="11"/>
                <c:pt idx="0">
                  <c:v>1</c:v>
                </c:pt>
                <c:pt idx="1">
                  <c:v>2</c:v>
                </c:pt>
                <c:pt idx="2">
                  <c:v>4</c:v>
                </c:pt>
                <c:pt idx="3">
                  <c:v>8</c:v>
                </c:pt>
                <c:pt idx="4">
                  <c:v>16</c:v>
                </c:pt>
                <c:pt idx="5">
                  <c:v>32</c:v>
                </c:pt>
                <c:pt idx="6">
                  <c:v>64</c:v>
                </c:pt>
                <c:pt idx="7">
                  <c:v>128</c:v>
                </c:pt>
                <c:pt idx="8">
                  <c:v>256</c:v>
                </c:pt>
                <c:pt idx="9">
                  <c:v>512</c:v>
                </c:pt>
                <c:pt idx="10">
                  <c:v>1K</c:v>
                </c:pt>
              </c:strCache>
            </c:strRef>
          </c:cat>
          <c:val>
            <c:numRef>
              <c:f>'NAS New'!$AE$71:$AE$81</c:f>
              <c:numCache>
                <c:formatCode>General</c:formatCode>
                <c:ptCount val="11"/>
                <c:pt idx="0">
                  <c:v>29.573</c:v>
                </c:pt>
                <c:pt idx="1">
                  <c:v>27.64</c:v>
                </c:pt>
                <c:pt idx="2">
                  <c:v>27.648</c:v>
                </c:pt>
                <c:pt idx="3">
                  <c:v>27.689</c:v>
                </c:pt>
                <c:pt idx="4">
                  <c:v>27.65</c:v>
                </c:pt>
                <c:pt idx="5">
                  <c:v>27.673999999999999</c:v>
                </c:pt>
                <c:pt idx="6">
                  <c:v>28.161999999999999</c:v>
                </c:pt>
                <c:pt idx="7">
                  <c:v>31.277999999999999</c:v>
                </c:pt>
                <c:pt idx="8">
                  <c:v>33.499000000000002</c:v>
                </c:pt>
                <c:pt idx="9">
                  <c:v>38.75</c:v>
                </c:pt>
                <c:pt idx="10">
                  <c:v>55.58</c:v>
                </c:pt>
              </c:numCache>
            </c:numRef>
          </c:val>
          <c:smooth val="0"/>
        </c:ser>
        <c:ser>
          <c:idx val="3"/>
          <c:order val="3"/>
          <c:tx>
            <c:strRef>
              <c:f>'NAS New'!$AF$70</c:f>
              <c:strCache>
                <c:ptCount val="1"/>
                <c:pt idx="0">
                  <c:v>FastMPJ</c:v>
                </c:pt>
              </c:strCache>
            </c:strRef>
          </c:tx>
          <c:spPr>
            <a:ln w="3175">
              <a:solidFill>
                <a:srgbClr val="FFCC00"/>
              </a:solidFill>
            </a:ln>
          </c:spPr>
          <c:marker>
            <c:symbol val="x"/>
            <c:size val="7"/>
            <c:spPr>
              <a:noFill/>
              <a:ln w="12700">
                <a:solidFill>
                  <a:srgbClr val="FFCC00"/>
                </a:solidFill>
              </a:ln>
            </c:spPr>
          </c:marker>
          <c:cat>
            <c:strRef>
              <c:f>'NAS New'!$AB$71:$AB$81</c:f>
              <c:strCache>
                <c:ptCount val="11"/>
                <c:pt idx="0">
                  <c:v>1</c:v>
                </c:pt>
                <c:pt idx="1">
                  <c:v>2</c:v>
                </c:pt>
                <c:pt idx="2">
                  <c:v>4</c:v>
                </c:pt>
                <c:pt idx="3">
                  <c:v>8</c:v>
                </c:pt>
                <c:pt idx="4">
                  <c:v>16</c:v>
                </c:pt>
                <c:pt idx="5">
                  <c:v>32</c:v>
                </c:pt>
                <c:pt idx="6">
                  <c:v>64</c:v>
                </c:pt>
                <c:pt idx="7">
                  <c:v>128</c:v>
                </c:pt>
                <c:pt idx="8">
                  <c:v>256</c:v>
                </c:pt>
                <c:pt idx="9">
                  <c:v>512</c:v>
                </c:pt>
                <c:pt idx="10">
                  <c:v>1K</c:v>
                </c:pt>
              </c:strCache>
            </c:strRef>
          </c:cat>
          <c:val>
            <c:numRef>
              <c:f>'NAS New'!$AF$71:$AF$81</c:f>
              <c:numCache>
                <c:formatCode>General</c:formatCode>
                <c:ptCount val="11"/>
                <c:pt idx="0">
                  <c:v>57.018000000000001</c:v>
                </c:pt>
                <c:pt idx="1">
                  <c:v>51.186999999999998</c:v>
                </c:pt>
                <c:pt idx="2">
                  <c:v>54.651000000000003</c:v>
                </c:pt>
                <c:pt idx="3">
                  <c:v>58.53</c:v>
                </c:pt>
                <c:pt idx="4">
                  <c:v>56.383000000000003</c:v>
                </c:pt>
                <c:pt idx="5">
                  <c:v>57.212000000000003</c:v>
                </c:pt>
                <c:pt idx="6">
                  <c:v>58.54</c:v>
                </c:pt>
                <c:pt idx="7">
                  <c:v>61.167999999999999</c:v>
                </c:pt>
                <c:pt idx="8">
                  <c:v>62.481999999999999</c:v>
                </c:pt>
                <c:pt idx="9">
                  <c:v>65.703000000000003</c:v>
                </c:pt>
                <c:pt idx="10">
                  <c:v>94.168999999999997</c:v>
                </c:pt>
              </c:numCache>
            </c:numRef>
          </c:val>
          <c:smooth val="0"/>
        </c:ser>
        <c:ser>
          <c:idx val="4"/>
          <c:order val="4"/>
          <c:tx>
            <c:strRef>
              <c:f>'NAS New'!$AG$70</c:f>
              <c:strCache>
                <c:ptCount val="1"/>
                <c:pt idx="0">
                  <c:v>MPICH3</c:v>
                </c:pt>
              </c:strCache>
            </c:strRef>
          </c:tx>
          <c:spPr>
            <a:ln w="3175">
              <a:solidFill>
                <a:srgbClr val="C00000"/>
              </a:solidFill>
            </a:ln>
          </c:spPr>
          <c:marker>
            <c:symbol val="circle"/>
            <c:size val="7"/>
            <c:spPr>
              <a:noFill/>
              <a:ln w="12700">
                <a:solidFill>
                  <a:srgbClr val="C00000"/>
                </a:solidFill>
              </a:ln>
            </c:spPr>
          </c:marker>
          <c:cat>
            <c:strRef>
              <c:f>'NAS New'!$AB$71:$AB$81</c:f>
              <c:strCache>
                <c:ptCount val="11"/>
                <c:pt idx="0">
                  <c:v>1</c:v>
                </c:pt>
                <c:pt idx="1">
                  <c:v>2</c:v>
                </c:pt>
                <c:pt idx="2">
                  <c:v>4</c:v>
                </c:pt>
                <c:pt idx="3">
                  <c:v>8</c:v>
                </c:pt>
                <c:pt idx="4">
                  <c:v>16</c:v>
                </c:pt>
                <c:pt idx="5">
                  <c:v>32</c:v>
                </c:pt>
                <c:pt idx="6">
                  <c:v>64</c:v>
                </c:pt>
                <c:pt idx="7">
                  <c:v>128</c:v>
                </c:pt>
                <c:pt idx="8">
                  <c:v>256</c:v>
                </c:pt>
                <c:pt idx="9">
                  <c:v>512</c:v>
                </c:pt>
                <c:pt idx="10">
                  <c:v>1K</c:v>
                </c:pt>
              </c:strCache>
            </c:strRef>
          </c:cat>
          <c:val>
            <c:numRef>
              <c:f>'NAS New'!$AG$71:$AG$81</c:f>
              <c:numCache>
                <c:formatCode>General</c:formatCode>
                <c:ptCount val="11"/>
                <c:pt idx="0">
                  <c:v>25.26</c:v>
                </c:pt>
                <c:pt idx="1">
                  <c:v>25.48</c:v>
                </c:pt>
                <c:pt idx="2">
                  <c:v>25.74</c:v>
                </c:pt>
                <c:pt idx="3">
                  <c:v>26.03</c:v>
                </c:pt>
                <c:pt idx="4">
                  <c:v>26.2</c:v>
                </c:pt>
                <c:pt idx="5">
                  <c:v>26.32</c:v>
                </c:pt>
                <c:pt idx="6">
                  <c:v>28.77</c:v>
                </c:pt>
                <c:pt idx="7">
                  <c:v>29.01</c:v>
                </c:pt>
                <c:pt idx="8">
                  <c:v>29.17</c:v>
                </c:pt>
                <c:pt idx="9">
                  <c:v>33.590000000000003</c:v>
                </c:pt>
                <c:pt idx="10">
                  <c:v>50.12</c:v>
                </c:pt>
              </c:numCache>
            </c:numRef>
          </c:val>
          <c:smooth val="0"/>
        </c:ser>
        <c:dLbls>
          <c:showLegendKey val="0"/>
          <c:showVal val="0"/>
          <c:showCatName val="0"/>
          <c:showSerName val="0"/>
          <c:showPercent val="0"/>
          <c:showBubbleSize val="0"/>
        </c:dLbls>
        <c:marker val="1"/>
        <c:smooth val="0"/>
        <c:axId val="105802368"/>
        <c:axId val="105821312"/>
      </c:lineChart>
      <c:catAx>
        <c:axId val="105802368"/>
        <c:scaling>
          <c:orientation val="minMax"/>
        </c:scaling>
        <c:delete val="0"/>
        <c:axPos val="b"/>
        <c:majorGridlines>
          <c:spPr>
            <a:ln w="3175">
              <a:solidFill>
                <a:schemeClr val="bg1">
                  <a:lumMod val="50000"/>
                </a:schemeClr>
              </a:solidFill>
              <a:prstDash val="sysDot"/>
            </a:ln>
          </c:spPr>
        </c:majorGridlines>
        <c:title>
          <c:tx>
            <c:rich>
              <a:bodyPr/>
              <a:lstStyle/>
              <a:p>
                <a:pPr algn="ctr" rtl="0">
                  <a:defRPr/>
                </a:pPr>
                <a:r>
                  <a:rPr lang="en-US"/>
                  <a:t>Size in Bytes</a:t>
                </a:r>
              </a:p>
            </c:rich>
          </c:tx>
          <c:overlay val="0"/>
        </c:title>
        <c:numFmt formatCode="@" sourceLinked="0"/>
        <c:majorTickMark val="cross"/>
        <c:minorTickMark val="none"/>
        <c:tickLblPos val="nextTo"/>
        <c:spPr>
          <a:ln w="3175"/>
        </c:spPr>
        <c:crossAx val="105821312"/>
        <c:crosses val="autoZero"/>
        <c:auto val="1"/>
        <c:lblAlgn val="ctr"/>
        <c:lblOffset val="100"/>
        <c:tickLblSkip val="1"/>
        <c:noMultiLvlLbl val="0"/>
      </c:catAx>
      <c:valAx>
        <c:axId val="105821312"/>
        <c:scaling>
          <c:orientation val="minMax"/>
          <c:max val="100"/>
          <c:min val="20"/>
        </c:scaling>
        <c:delete val="0"/>
        <c:axPos val="l"/>
        <c:majorGridlines>
          <c:spPr>
            <a:ln w="3175">
              <a:solidFill>
                <a:schemeClr val="bg1">
                  <a:lumMod val="50000"/>
                </a:schemeClr>
              </a:solidFill>
              <a:prstDash val="sysDot"/>
            </a:ln>
          </c:spPr>
        </c:majorGridlines>
        <c:title>
          <c:tx>
            <c:rich>
              <a:bodyPr rot="-5400000" vert="horz"/>
              <a:lstStyle/>
              <a:p>
                <a:pPr algn="ctr" rtl="0">
                  <a:defRPr/>
                </a:pPr>
                <a:r>
                  <a:rPr lang="en-US"/>
                  <a:t>Time in µs</a:t>
                </a:r>
              </a:p>
            </c:rich>
          </c:tx>
          <c:overlay val="0"/>
        </c:title>
        <c:numFmt formatCode="General" sourceLinked="1"/>
        <c:majorTickMark val="out"/>
        <c:minorTickMark val="in"/>
        <c:tickLblPos val="nextTo"/>
        <c:crossAx val="105802368"/>
        <c:crosses val="autoZero"/>
        <c:crossBetween val="midCat"/>
        <c:majorUnit val="10"/>
        <c:minorUnit val="5"/>
      </c:valAx>
    </c:plotArea>
    <c:legend>
      <c:legendPos val="r"/>
      <c:layout>
        <c:manualLayout>
          <c:xMode val="edge"/>
          <c:yMode val="edge"/>
          <c:x val="0.15117608556801099"/>
          <c:y val="5.57276173811607E-2"/>
          <c:w val="0.47037583872995498"/>
          <c:h val="0.32424065526292001"/>
        </c:manualLayout>
      </c:layout>
      <c:overlay val="0"/>
      <c:spPr>
        <a:solidFill>
          <a:schemeClr val="bg1">
            <a:alpha val="85000"/>
          </a:schemeClr>
        </a:solidFill>
      </c:spPr>
    </c:legend>
    <c:plotVisOnly val="1"/>
    <c:dispBlanksAs val="gap"/>
    <c:showDLblsOverMax val="0"/>
  </c:chart>
  <c:spPr>
    <a:ln>
      <a:solidFill>
        <a:schemeClr val="tx1"/>
      </a:solidFill>
    </a:ln>
  </c:spPr>
  <c:txPr>
    <a:bodyPr/>
    <a:lstStyle/>
    <a:p>
      <a:pPr algn="ctr">
        <a:defRPr lang="en-US" sz="900" b="0" i="0" u="none" strike="noStrike" kern="1200" baseline="0">
          <a:solidFill>
            <a:prstClr val="black"/>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38177945390299"/>
          <c:y val="3.6502986163626301E-2"/>
          <c:w val="0.79206543022243603"/>
          <c:h val="0.78148512685914295"/>
        </c:manualLayout>
      </c:layout>
      <c:lineChart>
        <c:grouping val="standard"/>
        <c:varyColors val="0"/>
        <c:ser>
          <c:idx val="0"/>
          <c:order val="0"/>
          <c:tx>
            <c:strRef>
              <c:f>'NAS New'!$Q$5</c:f>
              <c:strCache>
                <c:ptCount val="1"/>
                <c:pt idx="0">
                  <c:v>MPJ Express niodev</c:v>
                </c:pt>
              </c:strCache>
            </c:strRef>
          </c:tx>
          <c:spPr>
            <a:ln w="6350">
              <a:solidFill>
                <a:srgbClr val="1E3C88"/>
              </a:solidFill>
            </a:ln>
          </c:spPr>
          <c:marker>
            <c:symbol val="square"/>
            <c:size val="7"/>
            <c:spPr>
              <a:noFill/>
              <a:ln w="6350">
                <a:solidFill>
                  <a:srgbClr val="1E3C88"/>
                </a:solidFill>
              </a:ln>
            </c:spPr>
          </c:marker>
          <c:cat>
            <c:numRef>
              <c:f>'NAS New'!$I$41:$I$43</c:f>
              <c:numCache>
                <c:formatCode>General</c:formatCode>
                <c:ptCount val="3"/>
                <c:pt idx="0">
                  <c:v>32</c:v>
                </c:pt>
                <c:pt idx="1">
                  <c:v>64</c:v>
                </c:pt>
                <c:pt idx="2">
                  <c:v>128</c:v>
                </c:pt>
              </c:numCache>
            </c:numRef>
          </c:cat>
          <c:val>
            <c:numRef>
              <c:f>'NAS New'!$Q$41:$Q$43</c:f>
              <c:numCache>
                <c:formatCode>General</c:formatCode>
                <c:ptCount val="3"/>
                <c:pt idx="0">
                  <c:v>2125.3845000000001</c:v>
                </c:pt>
                <c:pt idx="1">
                  <c:v>3089.5703333332999</c:v>
                </c:pt>
                <c:pt idx="2">
                  <c:v>6494.9992500000008</c:v>
                </c:pt>
              </c:numCache>
            </c:numRef>
          </c:val>
          <c:smooth val="0"/>
        </c:ser>
        <c:ser>
          <c:idx val="1"/>
          <c:order val="1"/>
          <c:tx>
            <c:strRef>
              <c:f>'NAS New'!$AD$70</c:f>
              <c:strCache>
                <c:ptCount val="1"/>
                <c:pt idx="0">
                  <c:v>MPJ Express hybdev</c:v>
                </c:pt>
              </c:strCache>
            </c:strRef>
          </c:tx>
          <c:spPr>
            <a:ln w="3175">
              <a:solidFill>
                <a:srgbClr val="6DEE26"/>
              </a:solidFill>
            </a:ln>
          </c:spPr>
          <c:marker>
            <c:symbol val="diamond"/>
            <c:size val="7"/>
            <c:spPr>
              <a:noFill/>
              <a:ln w="12700">
                <a:solidFill>
                  <a:srgbClr val="6DEE26"/>
                </a:solidFill>
              </a:ln>
            </c:spPr>
          </c:marker>
          <c:cat>
            <c:numRef>
              <c:f>'NAS New'!$I$41:$I$43</c:f>
              <c:numCache>
                <c:formatCode>General</c:formatCode>
                <c:ptCount val="3"/>
                <c:pt idx="0">
                  <c:v>32</c:v>
                </c:pt>
                <c:pt idx="1">
                  <c:v>64</c:v>
                </c:pt>
                <c:pt idx="2">
                  <c:v>128</c:v>
                </c:pt>
              </c:numCache>
            </c:numRef>
          </c:cat>
          <c:val>
            <c:numRef>
              <c:f>'NAS New'!$R$41:$R$43</c:f>
              <c:numCache>
                <c:formatCode>General</c:formatCode>
                <c:ptCount val="3"/>
                <c:pt idx="0">
                  <c:v>2150.906666666699</c:v>
                </c:pt>
                <c:pt idx="1">
                  <c:v>3420.415</c:v>
                </c:pt>
                <c:pt idx="2">
                  <c:v>10408.719999999999</c:v>
                </c:pt>
              </c:numCache>
            </c:numRef>
          </c:val>
          <c:smooth val="0"/>
        </c:ser>
        <c:ser>
          <c:idx val="2"/>
          <c:order val="2"/>
          <c:tx>
            <c:strRef>
              <c:f>'NAS New'!$S$5</c:f>
              <c:strCache>
                <c:ptCount val="1"/>
                <c:pt idx="0">
                  <c:v>MPJ Express natmpjdev</c:v>
                </c:pt>
              </c:strCache>
            </c:strRef>
          </c:tx>
          <c:spPr>
            <a:ln w="3175">
              <a:solidFill>
                <a:schemeClr val="accent1">
                  <a:lumMod val="50000"/>
                </a:schemeClr>
              </a:solidFill>
            </a:ln>
          </c:spPr>
          <c:marker>
            <c:symbol val="triangle"/>
            <c:size val="7"/>
            <c:spPr>
              <a:noFill/>
              <a:ln w="12700">
                <a:solidFill>
                  <a:schemeClr val="accent1">
                    <a:lumMod val="50000"/>
                  </a:schemeClr>
                </a:solidFill>
              </a:ln>
            </c:spPr>
          </c:marker>
          <c:cat>
            <c:numRef>
              <c:f>'NAS New'!$I$41:$I$43</c:f>
              <c:numCache>
                <c:formatCode>General</c:formatCode>
                <c:ptCount val="3"/>
                <c:pt idx="0">
                  <c:v>32</c:v>
                </c:pt>
                <c:pt idx="1">
                  <c:v>64</c:v>
                </c:pt>
                <c:pt idx="2">
                  <c:v>128</c:v>
                </c:pt>
              </c:numCache>
            </c:numRef>
          </c:cat>
          <c:val>
            <c:numRef>
              <c:f>'NAS New'!$S$41:$S$43</c:f>
              <c:numCache>
                <c:formatCode>General</c:formatCode>
                <c:ptCount val="3"/>
                <c:pt idx="0">
                  <c:v>2217.046499999999</c:v>
                </c:pt>
                <c:pt idx="1">
                  <c:v>4855.6353333333</c:v>
                </c:pt>
                <c:pt idx="2">
                  <c:v>10137.7273333333</c:v>
                </c:pt>
              </c:numCache>
            </c:numRef>
          </c:val>
          <c:smooth val="0"/>
        </c:ser>
        <c:ser>
          <c:idx val="3"/>
          <c:order val="3"/>
          <c:tx>
            <c:strRef>
              <c:f>'NAS New'!$AF$70</c:f>
              <c:strCache>
                <c:ptCount val="1"/>
                <c:pt idx="0">
                  <c:v>FastMPJ</c:v>
                </c:pt>
              </c:strCache>
            </c:strRef>
          </c:tx>
          <c:spPr>
            <a:ln w="3175">
              <a:solidFill>
                <a:srgbClr val="FFCC00"/>
              </a:solidFill>
            </a:ln>
          </c:spPr>
          <c:marker>
            <c:symbol val="x"/>
            <c:size val="7"/>
            <c:spPr>
              <a:noFill/>
              <a:ln w="12700">
                <a:solidFill>
                  <a:srgbClr val="FFCC00"/>
                </a:solidFill>
              </a:ln>
            </c:spPr>
          </c:marker>
          <c:cat>
            <c:numRef>
              <c:f>'NAS New'!$I$41:$I$43</c:f>
              <c:numCache>
                <c:formatCode>General</c:formatCode>
                <c:ptCount val="3"/>
                <c:pt idx="0">
                  <c:v>32</c:v>
                </c:pt>
                <c:pt idx="1">
                  <c:v>64</c:v>
                </c:pt>
                <c:pt idx="2">
                  <c:v>128</c:v>
                </c:pt>
              </c:numCache>
            </c:numRef>
          </c:cat>
          <c:val>
            <c:numRef>
              <c:f>'NAS New'!$T$41:$T$43</c:f>
              <c:numCache>
                <c:formatCode>General</c:formatCode>
                <c:ptCount val="3"/>
                <c:pt idx="0">
                  <c:v>3618.145</c:v>
                </c:pt>
                <c:pt idx="1">
                  <c:v>4667.6946666667</c:v>
                </c:pt>
                <c:pt idx="2">
                  <c:v>7850.0983333332997</c:v>
                </c:pt>
              </c:numCache>
            </c:numRef>
          </c:val>
          <c:smooth val="0"/>
        </c:ser>
        <c:dLbls>
          <c:showLegendKey val="0"/>
          <c:showVal val="0"/>
          <c:showCatName val="0"/>
          <c:showSerName val="0"/>
          <c:showPercent val="0"/>
          <c:showBubbleSize val="0"/>
        </c:dLbls>
        <c:marker val="1"/>
        <c:smooth val="0"/>
        <c:axId val="121910016"/>
        <c:axId val="121912320"/>
      </c:lineChart>
      <c:catAx>
        <c:axId val="121910016"/>
        <c:scaling>
          <c:orientation val="minMax"/>
        </c:scaling>
        <c:delete val="0"/>
        <c:axPos val="b"/>
        <c:majorGridlines>
          <c:spPr>
            <a:ln w="3175">
              <a:solidFill>
                <a:schemeClr val="bg1">
                  <a:lumMod val="50000"/>
                </a:schemeClr>
              </a:solidFill>
              <a:prstDash val="sysDot"/>
            </a:ln>
          </c:spPr>
        </c:majorGridlines>
        <c:title>
          <c:tx>
            <c:rich>
              <a:bodyPr/>
              <a:lstStyle/>
              <a:p>
                <a:pPr>
                  <a:defRPr b="0"/>
                </a:pPr>
                <a:r>
                  <a:rPr lang="en-US" b="0"/>
                  <a:t>Number of Cores</a:t>
                </a:r>
              </a:p>
            </c:rich>
          </c:tx>
          <c:overlay val="0"/>
        </c:title>
        <c:numFmt formatCode="@" sourceLinked="0"/>
        <c:majorTickMark val="cross"/>
        <c:minorTickMark val="none"/>
        <c:tickLblPos val="nextTo"/>
        <c:spPr>
          <a:ln w="3175"/>
        </c:spPr>
        <c:crossAx val="121912320"/>
        <c:crosses val="autoZero"/>
        <c:auto val="1"/>
        <c:lblAlgn val="ctr"/>
        <c:lblOffset val="100"/>
        <c:tickLblSkip val="1"/>
        <c:noMultiLvlLbl val="0"/>
      </c:catAx>
      <c:valAx>
        <c:axId val="121912320"/>
        <c:scaling>
          <c:orientation val="minMax"/>
          <c:min val="1500"/>
        </c:scaling>
        <c:delete val="0"/>
        <c:axPos val="l"/>
        <c:majorGridlines>
          <c:spPr>
            <a:ln w="3175">
              <a:solidFill>
                <a:schemeClr val="bg1">
                  <a:lumMod val="50000"/>
                </a:schemeClr>
              </a:solidFill>
              <a:prstDash val="sysDot"/>
            </a:ln>
          </c:spPr>
        </c:majorGridlines>
        <c:title>
          <c:tx>
            <c:rich>
              <a:bodyPr rot="-5400000" vert="horz"/>
              <a:lstStyle/>
              <a:p>
                <a:pPr>
                  <a:defRPr b="0"/>
                </a:pPr>
                <a:r>
                  <a:rPr lang="en-US" b="0"/>
                  <a:t>MOPS</a:t>
                </a:r>
              </a:p>
            </c:rich>
          </c:tx>
          <c:overlay val="0"/>
        </c:title>
        <c:numFmt formatCode="General" sourceLinked="1"/>
        <c:majorTickMark val="out"/>
        <c:minorTickMark val="in"/>
        <c:tickLblPos val="nextTo"/>
        <c:crossAx val="121910016"/>
        <c:crosses val="autoZero"/>
        <c:crossBetween val="midCat"/>
        <c:majorUnit val="1500"/>
        <c:minorUnit val="750"/>
      </c:valAx>
    </c:plotArea>
    <c:legend>
      <c:legendPos val="r"/>
      <c:layout>
        <c:manualLayout>
          <c:xMode val="edge"/>
          <c:yMode val="edge"/>
          <c:x val="0.16918445236383201"/>
          <c:y val="5.4539276340457403E-2"/>
          <c:w val="0.49901464208671498"/>
          <c:h val="0.316915854268216"/>
        </c:manualLayout>
      </c:layout>
      <c:overlay val="0"/>
      <c:spPr>
        <a:solidFill>
          <a:schemeClr val="bg1">
            <a:alpha val="70000"/>
          </a:schemeClr>
        </a:solidFill>
      </c:spPr>
    </c:legend>
    <c:plotVisOnly val="1"/>
    <c:dispBlanksAs val="gap"/>
    <c:showDLblsOverMax val="0"/>
  </c:chart>
  <c:spPr>
    <a:ln>
      <a:solidFill>
        <a:schemeClr val="tx1"/>
      </a:solidFill>
    </a:ln>
  </c:spPr>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4839491217401"/>
          <c:y val="4.0699600049993803E-2"/>
          <c:w val="0.81562144155057603"/>
          <c:h val="0.79159167604049496"/>
        </c:manualLayout>
      </c:layout>
      <c:scatterChart>
        <c:scatterStyle val="lineMarker"/>
        <c:varyColors val="0"/>
        <c:ser>
          <c:idx val="0"/>
          <c:order val="0"/>
          <c:tx>
            <c:strRef>
              <c:f>'NAS New'!$Q$50</c:f>
              <c:strCache>
                <c:ptCount val="1"/>
                <c:pt idx="0">
                  <c:v>MPJ Express niodev</c:v>
                </c:pt>
              </c:strCache>
            </c:strRef>
          </c:tx>
          <c:spPr>
            <a:ln w="3175">
              <a:solidFill>
                <a:srgbClr val="1E3C88">
                  <a:alpha val="71000"/>
                </a:srgbClr>
              </a:solidFill>
              <a:prstDash val="solid"/>
            </a:ln>
          </c:spPr>
          <c:marker>
            <c:symbol val="square"/>
            <c:size val="7"/>
            <c:spPr>
              <a:noFill/>
              <a:ln w="12700">
                <a:solidFill>
                  <a:srgbClr val="1E3C88"/>
                </a:solidFill>
              </a:ln>
            </c:spPr>
          </c:marker>
          <c:xVal>
            <c:numRef>
              <c:f>'NAS New'!$W$132:$W$138</c:f>
              <c:numCache>
                <c:formatCode>General</c:formatCode>
                <c:ptCount val="7"/>
                <c:pt idx="0">
                  <c:v>1</c:v>
                </c:pt>
                <c:pt idx="1">
                  <c:v>2</c:v>
                </c:pt>
                <c:pt idx="2">
                  <c:v>4</c:v>
                </c:pt>
                <c:pt idx="3">
                  <c:v>8</c:v>
                </c:pt>
                <c:pt idx="4">
                  <c:v>16</c:v>
                </c:pt>
                <c:pt idx="5">
                  <c:v>32</c:v>
                </c:pt>
                <c:pt idx="6">
                  <c:v>64</c:v>
                </c:pt>
              </c:numCache>
            </c:numRef>
          </c:xVal>
          <c:yVal>
            <c:numRef>
              <c:f>'NAS New'!$X$132:$X$138</c:f>
              <c:numCache>
                <c:formatCode>General</c:formatCode>
                <c:ptCount val="7"/>
                <c:pt idx="0">
                  <c:v>168.58</c:v>
                </c:pt>
                <c:pt idx="1">
                  <c:v>93.28</c:v>
                </c:pt>
                <c:pt idx="2">
                  <c:v>54.7</c:v>
                </c:pt>
                <c:pt idx="3">
                  <c:v>34.4</c:v>
                </c:pt>
                <c:pt idx="4">
                  <c:v>26.4</c:v>
                </c:pt>
                <c:pt idx="5">
                  <c:v>22.1</c:v>
                </c:pt>
                <c:pt idx="6">
                  <c:v>23.33</c:v>
                </c:pt>
              </c:numCache>
            </c:numRef>
          </c:yVal>
          <c:smooth val="0"/>
        </c:ser>
        <c:ser>
          <c:idx val="1"/>
          <c:order val="1"/>
          <c:tx>
            <c:strRef>
              <c:f>'NAS New'!$Y$131</c:f>
              <c:strCache>
                <c:ptCount val="1"/>
                <c:pt idx="0">
                  <c:v>MPJ Express hybdev</c:v>
                </c:pt>
              </c:strCache>
            </c:strRef>
          </c:tx>
          <c:spPr>
            <a:ln w="3175">
              <a:solidFill>
                <a:srgbClr val="6DEE26">
                  <a:alpha val="75000"/>
                </a:srgbClr>
              </a:solidFill>
              <a:prstDash val="solid"/>
            </a:ln>
          </c:spPr>
          <c:marker>
            <c:symbol val="diamond"/>
            <c:size val="7"/>
            <c:spPr>
              <a:noFill/>
              <a:ln w="12700">
                <a:solidFill>
                  <a:srgbClr val="6DEE26"/>
                </a:solidFill>
              </a:ln>
            </c:spPr>
          </c:marker>
          <c:xVal>
            <c:numRef>
              <c:f>'NAS New'!$W$132:$W$138</c:f>
              <c:numCache>
                <c:formatCode>General</c:formatCode>
                <c:ptCount val="7"/>
                <c:pt idx="0">
                  <c:v>1</c:v>
                </c:pt>
                <c:pt idx="1">
                  <c:v>2</c:v>
                </c:pt>
                <c:pt idx="2">
                  <c:v>4</c:v>
                </c:pt>
                <c:pt idx="3">
                  <c:v>8</c:v>
                </c:pt>
                <c:pt idx="4">
                  <c:v>16</c:v>
                </c:pt>
                <c:pt idx="5">
                  <c:v>32</c:v>
                </c:pt>
                <c:pt idx="6">
                  <c:v>64</c:v>
                </c:pt>
              </c:numCache>
            </c:numRef>
          </c:xVal>
          <c:yVal>
            <c:numRef>
              <c:f>'NAS New'!$Y$132:$Y$138</c:f>
              <c:numCache>
                <c:formatCode>General</c:formatCode>
                <c:ptCount val="7"/>
                <c:pt idx="0">
                  <c:v>171.45</c:v>
                </c:pt>
                <c:pt idx="1">
                  <c:v>93.03</c:v>
                </c:pt>
                <c:pt idx="2">
                  <c:v>54</c:v>
                </c:pt>
                <c:pt idx="3">
                  <c:v>32.9</c:v>
                </c:pt>
                <c:pt idx="4">
                  <c:v>23.5</c:v>
                </c:pt>
                <c:pt idx="5">
                  <c:v>19.899999999999999</c:v>
                </c:pt>
                <c:pt idx="6">
                  <c:v>19.2</c:v>
                </c:pt>
              </c:numCache>
            </c:numRef>
          </c:yVal>
          <c:smooth val="0"/>
        </c:ser>
        <c:ser>
          <c:idx val="2"/>
          <c:order val="2"/>
          <c:tx>
            <c:strRef>
              <c:f>'NAS New'!$Z$131</c:f>
              <c:strCache>
                <c:ptCount val="1"/>
                <c:pt idx="0">
                  <c:v>MPJ Express natmpjdev J</c:v>
                </c:pt>
              </c:strCache>
            </c:strRef>
          </c:tx>
          <c:spPr>
            <a:ln w="3175">
              <a:solidFill>
                <a:schemeClr val="accent1">
                  <a:lumMod val="50000"/>
                </a:schemeClr>
              </a:solidFill>
              <a:prstDash val="solid"/>
            </a:ln>
          </c:spPr>
          <c:marker>
            <c:symbol val="triangle"/>
            <c:size val="7"/>
            <c:spPr>
              <a:noFill/>
              <a:ln w="12700">
                <a:solidFill>
                  <a:schemeClr val="accent1">
                    <a:lumMod val="50000"/>
                  </a:schemeClr>
                </a:solidFill>
                <a:prstDash val="solid"/>
              </a:ln>
            </c:spPr>
          </c:marker>
          <c:xVal>
            <c:numRef>
              <c:f>'NAS New'!$W$132:$W$138</c:f>
              <c:numCache>
                <c:formatCode>General</c:formatCode>
                <c:ptCount val="7"/>
                <c:pt idx="0">
                  <c:v>1</c:v>
                </c:pt>
                <c:pt idx="1">
                  <c:v>2</c:v>
                </c:pt>
                <c:pt idx="2">
                  <c:v>4</c:v>
                </c:pt>
                <c:pt idx="3">
                  <c:v>8</c:v>
                </c:pt>
                <c:pt idx="4">
                  <c:v>16</c:v>
                </c:pt>
                <c:pt idx="5">
                  <c:v>32</c:v>
                </c:pt>
                <c:pt idx="6">
                  <c:v>64</c:v>
                </c:pt>
              </c:numCache>
            </c:numRef>
          </c:xVal>
          <c:yVal>
            <c:numRef>
              <c:f>'NAS New'!$Z$132:$Z$138</c:f>
              <c:numCache>
                <c:formatCode>General</c:formatCode>
                <c:ptCount val="7"/>
                <c:pt idx="0">
                  <c:v>170.66</c:v>
                </c:pt>
                <c:pt idx="1">
                  <c:v>94.45</c:v>
                </c:pt>
                <c:pt idx="2">
                  <c:v>53.883333333333297</c:v>
                </c:pt>
                <c:pt idx="3">
                  <c:v>31.1</c:v>
                </c:pt>
                <c:pt idx="4">
                  <c:v>25.183333333333248</c:v>
                </c:pt>
                <c:pt idx="5">
                  <c:v>20.58333333333325</c:v>
                </c:pt>
                <c:pt idx="6">
                  <c:v>23.233333333333249</c:v>
                </c:pt>
              </c:numCache>
            </c:numRef>
          </c:yVal>
          <c:smooth val="0"/>
        </c:ser>
        <c:ser>
          <c:idx val="3"/>
          <c:order val="3"/>
          <c:tx>
            <c:strRef>
              <c:f>'NAS New'!$T$50</c:f>
              <c:strCache>
                <c:ptCount val="1"/>
                <c:pt idx="0">
                  <c:v>FastMPJ</c:v>
                </c:pt>
              </c:strCache>
            </c:strRef>
          </c:tx>
          <c:spPr>
            <a:ln w="3175">
              <a:solidFill>
                <a:srgbClr val="FFCC00"/>
              </a:solidFill>
              <a:prstDash val="solid"/>
            </a:ln>
          </c:spPr>
          <c:marker>
            <c:symbol val="x"/>
            <c:size val="7"/>
            <c:spPr>
              <a:noFill/>
              <a:ln w="12700">
                <a:solidFill>
                  <a:srgbClr val="FFCC00"/>
                </a:solidFill>
                <a:prstDash val="solid"/>
              </a:ln>
            </c:spPr>
          </c:marker>
          <c:xVal>
            <c:numRef>
              <c:f>'NAS New'!$P$51:$P$58</c:f>
              <c:numCache>
                <c:formatCode>General</c:formatCode>
                <c:ptCount val="8"/>
                <c:pt idx="0">
                  <c:v>1</c:v>
                </c:pt>
                <c:pt idx="1">
                  <c:v>2</c:v>
                </c:pt>
                <c:pt idx="2">
                  <c:v>4</c:v>
                </c:pt>
                <c:pt idx="3">
                  <c:v>8</c:v>
                </c:pt>
                <c:pt idx="4">
                  <c:v>16</c:v>
                </c:pt>
                <c:pt idx="5">
                  <c:v>32</c:v>
                </c:pt>
                <c:pt idx="6">
                  <c:v>64</c:v>
                </c:pt>
                <c:pt idx="7">
                  <c:v>128</c:v>
                </c:pt>
              </c:numCache>
            </c:numRef>
          </c:xVal>
          <c:yVal>
            <c:numRef>
              <c:f>'NAS New'!$AA$132:$AA$138</c:f>
              <c:numCache>
                <c:formatCode>General</c:formatCode>
                <c:ptCount val="7"/>
                <c:pt idx="0">
                  <c:v>175.1</c:v>
                </c:pt>
                <c:pt idx="1">
                  <c:v>94.13</c:v>
                </c:pt>
                <c:pt idx="2">
                  <c:v>54.75</c:v>
                </c:pt>
                <c:pt idx="3">
                  <c:v>34.130000000000003</c:v>
                </c:pt>
                <c:pt idx="4">
                  <c:v>25.93</c:v>
                </c:pt>
                <c:pt idx="5">
                  <c:v>20.28</c:v>
                </c:pt>
                <c:pt idx="6">
                  <c:v>19.600000000000001</c:v>
                </c:pt>
              </c:numCache>
            </c:numRef>
          </c:yVal>
          <c:smooth val="0"/>
        </c:ser>
        <c:dLbls>
          <c:showLegendKey val="0"/>
          <c:showVal val="0"/>
          <c:showCatName val="0"/>
          <c:showSerName val="0"/>
          <c:showPercent val="0"/>
          <c:showBubbleSize val="0"/>
        </c:dLbls>
        <c:axId val="122038144"/>
        <c:axId val="122048896"/>
      </c:scatterChart>
      <c:valAx>
        <c:axId val="122038144"/>
        <c:scaling>
          <c:logBase val="2"/>
          <c:orientation val="minMax"/>
          <c:min val="4"/>
        </c:scaling>
        <c:delete val="0"/>
        <c:axPos val="b"/>
        <c:majorGridlines>
          <c:spPr>
            <a:ln w="3175">
              <a:solidFill>
                <a:schemeClr val="bg1">
                  <a:lumMod val="50000"/>
                </a:schemeClr>
              </a:solidFill>
              <a:prstDash val="sysDot"/>
            </a:ln>
          </c:spPr>
        </c:majorGridlines>
        <c:minorGridlines>
          <c:spPr>
            <a:ln w="3175">
              <a:solidFill>
                <a:schemeClr val="tx1">
                  <a:lumMod val="65000"/>
                  <a:lumOff val="35000"/>
                </a:schemeClr>
              </a:solidFill>
            </a:ln>
          </c:spPr>
        </c:minorGridlines>
        <c:title>
          <c:tx>
            <c:rich>
              <a:bodyPr/>
              <a:lstStyle/>
              <a:p>
                <a:pPr>
                  <a:defRPr sz="1100" b="1"/>
                </a:pPr>
                <a:r>
                  <a:rPr lang="en-US" sz="1100" b="1" dirty="0"/>
                  <a:t>Number of </a:t>
                </a:r>
                <a:r>
                  <a:rPr lang="en-US" sz="1100" b="1" dirty="0" smtClean="0"/>
                  <a:t>Processes</a:t>
                </a:r>
                <a:endParaRPr lang="en-US" sz="1100" b="1" dirty="0"/>
              </a:p>
            </c:rich>
          </c:tx>
          <c:layout>
            <c:manualLayout>
              <c:xMode val="edge"/>
              <c:yMode val="edge"/>
              <c:x val="0.45475603200202386"/>
              <c:y val="0.91584375482476454"/>
            </c:manualLayout>
          </c:layout>
          <c:overlay val="0"/>
        </c:title>
        <c:numFmt formatCode="General" sourceLinked="0"/>
        <c:majorTickMark val="out"/>
        <c:minorTickMark val="out"/>
        <c:tickLblPos val="nextTo"/>
        <c:crossAx val="122048896"/>
        <c:crosses val="autoZero"/>
        <c:crossBetween val="midCat"/>
        <c:majorUnit val="2"/>
        <c:minorUnit val="2"/>
      </c:valAx>
      <c:valAx>
        <c:axId val="122048896"/>
        <c:scaling>
          <c:orientation val="minMax"/>
          <c:max val="60"/>
        </c:scaling>
        <c:delete val="0"/>
        <c:axPos val="l"/>
        <c:majorGridlines>
          <c:spPr>
            <a:ln w="3175">
              <a:solidFill>
                <a:schemeClr val="bg1">
                  <a:lumMod val="50000"/>
                </a:schemeClr>
              </a:solidFill>
              <a:prstDash val="sysDot"/>
            </a:ln>
          </c:spPr>
        </c:majorGridlines>
        <c:title>
          <c:tx>
            <c:rich>
              <a:bodyPr rot="-5400000" vert="horz"/>
              <a:lstStyle/>
              <a:p>
                <a:pPr>
                  <a:defRPr sz="1100" b="1"/>
                </a:pPr>
                <a:r>
                  <a:rPr lang="en-US" sz="1100" b="1"/>
                  <a:t> Time in Minutes</a:t>
                </a:r>
              </a:p>
            </c:rich>
          </c:tx>
          <c:layout>
            <c:manualLayout>
              <c:xMode val="edge"/>
              <c:yMode val="edge"/>
              <c:x val="1.0922471229557799E-2"/>
              <c:y val="0.31738313960754899"/>
            </c:manualLayout>
          </c:layout>
          <c:overlay val="0"/>
        </c:title>
        <c:numFmt formatCode="General" sourceLinked="1"/>
        <c:majorTickMark val="out"/>
        <c:minorTickMark val="in"/>
        <c:tickLblPos val="nextTo"/>
        <c:crossAx val="122038144"/>
        <c:crosses val="autoZero"/>
        <c:crossBetween val="midCat"/>
        <c:majorUnit val="10"/>
        <c:minorUnit val="5"/>
      </c:valAx>
    </c:plotArea>
    <c:legend>
      <c:legendPos val="l"/>
      <c:layout>
        <c:manualLayout>
          <c:xMode val="edge"/>
          <c:yMode val="edge"/>
          <c:x val="0.445905108015344"/>
          <c:y val="7.2420009998750201E-2"/>
          <c:w val="0.48463355542095699"/>
          <c:h val="0.29452412198475197"/>
        </c:manualLayout>
      </c:layout>
      <c:overlay val="0"/>
      <c:spPr>
        <a:solidFill>
          <a:schemeClr val="bg1">
            <a:alpha val="85000"/>
          </a:schemeClr>
        </a:solidFill>
        <a:ln cap="rnd"/>
      </c:spPr>
    </c:legend>
    <c:plotVisOnly val="1"/>
    <c:dispBlanksAs val="gap"/>
    <c:showDLblsOverMax val="0"/>
  </c:chart>
  <c:spPr>
    <a:ln>
      <a:solidFill>
        <a:schemeClr val="tx1"/>
      </a:solidFill>
    </a:ln>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49497350566999"/>
          <c:y val="3.6502986163626301E-2"/>
          <c:w val="0.78341792631993801"/>
          <c:h val="0.77513447207557096"/>
        </c:manualLayout>
      </c:layout>
      <c:lineChart>
        <c:grouping val="standard"/>
        <c:varyColors val="0"/>
        <c:ser>
          <c:idx val="0"/>
          <c:order val="0"/>
          <c:tx>
            <c:strRef>
              <c:f>'NAS New'!$AC$70</c:f>
              <c:strCache>
                <c:ptCount val="1"/>
                <c:pt idx="0">
                  <c:v>MPJ Express niodev</c:v>
                </c:pt>
              </c:strCache>
            </c:strRef>
          </c:tx>
          <c:spPr>
            <a:ln w="6350">
              <a:solidFill>
                <a:srgbClr val="263D86"/>
              </a:solidFill>
            </a:ln>
          </c:spPr>
          <c:marker>
            <c:symbol val="square"/>
            <c:size val="7"/>
            <c:spPr>
              <a:noFill/>
              <a:ln w="6350">
                <a:solidFill>
                  <a:srgbClr val="263D86"/>
                </a:solidFill>
              </a:ln>
            </c:spPr>
          </c:marker>
          <c:cat>
            <c:strRef>
              <c:f>'NAS New'!$AB$88:$AB$101</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New'!$AC$88:$AC$101</c:f>
              <c:numCache>
                <c:formatCode>General</c:formatCode>
                <c:ptCount val="14"/>
                <c:pt idx="0">
                  <c:v>50.7305194805</c:v>
                </c:pt>
                <c:pt idx="1">
                  <c:v>104.5150501672</c:v>
                </c:pt>
                <c:pt idx="2">
                  <c:v>175.07002801120001</c:v>
                </c:pt>
                <c:pt idx="3">
                  <c:v>229.35779816510001</c:v>
                </c:pt>
                <c:pt idx="4">
                  <c:v>374.81259370309999</c:v>
                </c:pt>
                <c:pt idx="5">
                  <c:v>487.32943469790001</c:v>
                </c:pt>
                <c:pt idx="6">
                  <c:v>488.04294777939998</c:v>
                </c:pt>
                <c:pt idx="7">
                  <c:v>606.98027314110004</c:v>
                </c:pt>
                <c:pt idx="8">
                  <c:v>723.45812986069996</c:v>
                </c:pt>
                <c:pt idx="9">
                  <c:v>788.33267638940004</c:v>
                </c:pt>
                <c:pt idx="10">
                  <c:v>823.85047113949997</c:v>
                </c:pt>
                <c:pt idx="11">
                  <c:v>835.16024637229998</c:v>
                </c:pt>
                <c:pt idx="12">
                  <c:v>833.95228229279996</c:v>
                </c:pt>
                <c:pt idx="13">
                  <c:v>844.64475429419997</c:v>
                </c:pt>
              </c:numCache>
            </c:numRef>
          </c:val>
          <c:smooth val="0"/>
        </c:ser>
        <c:ser>
          <c:idx val="1"/>
          <c:order val="1"/>
          <c:tx>
            <c:strRef>
              <c:f>'NAS New'!$AD$70</c:f>
              <c:strCache>
                <c:ptCount val="1"/>
                <c:pt idx="0">
                  <c:v>MPJ Express hybdev</c:v>
                </c:pt>
              </c:strCache>
            </c:strRef>
          </c:tx>
          <c:spPr>
            <a:ln w="3175">
              <a:solidFill>
                <a:srgbClr val="6DEE26"/>
              </a:solidFill>
            </a:ln>
          </c:spPr>
          <c:marker>
            <c:symbol val="diamond"/>
            <c:size val="7"/>
            <c:spPr>
              <a:noFill/>
              <a:ln w="12700">
                <a:solidFill>
                  <a:srgbClr val="6DEE26"/>
                </a:solidFill>
              </a:ln>
            </c:spPr>
          </c:marker>
          <c:cat>
            <c:strRef>
              <c:f>'NAS New'!$AB$88:$AB$101</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New'!$AD$88:$AD$101</c:f>
              <c:numCache>
                <c:formatCode>General</c:formatCode>
                <c:ptCount val="14"/>
                <c:pt idx="0">
                  <c:v>50.403225806499997</c:v>
                </c:pt>
                <c:pt idx="1">
                  <c:v>104.5150501672</c:v>
                </c:pt>
                <c:pt idx="2">
                  <c:v>170.29972752040001</c:v>
                </c:pt>
                <c:pt idx="3">
                  <c:v>234.962406015</c:v>
                </c:pt>
                <c:pt idx="4">
                  <c:v>393.7007874016</c:v>
                </c:pt>
                <c:pt idx="5">
                  <c:v>507.61421319800002</c:v>
                </c:pt>
                <c:pt idx="6">
                  <c:v>501.50451354059999</c:v>
                </c:pt>
                <c:pt idx="7">
                  <c:v>614.25061425060005</c:v>
                </c:pt>
                <c:pt idx="8">
                  <c:v>726.74418604649998</c:v>
                </c:pt>
                <c:pt idx="9">
                  <c:v>790.90459713300004</c:v>
                </c:pt>
                <c:pt idx="10">
                  <c:v>824.27489567769999</c:v>
                </c:pt>
                <c:pt idx="11">
                  <c:v>831.83862330709997</c:v>
                </c:pt>
                <c:pt idx="12">
                  <c:v>837.77309439349995</c:v>
                </c:pt>
                <c:pt idx="13">
                  <c:v>844.31603804700001</c:v>
                </c:pt>
              </c:numCache>
            </c:numRef>
          </c:val>
          <c:smooth val="0"/>
        </c:ser>
        <c:ser>
          <c:idx val="2"/>
          <c:order val="2"/>
          <c:tx>
            <c:strRef>
              <c:f>'NAS New'!$AE$70</c:f>
              <c:strCache>
                <c:ptCount val="1"/>
                <c:pt idx="0">
                  <c:v>MPJ Express natmpjdev</c:v>
                </c:pt>
              </c:strCache>
            </c:strRef>
          </c:tx>
          <c:spPr>
            <a:ln w="3175">
              <a:solidFill>
                <a:schemeClr val="accent1">
                  <a:lumMod val="50000"/>
                </a:schemeClr>
              </a:solidFill>
            </a:ln>
          </c:spPr>
          <c:marker>
            <c:symbol val="triangle"/>
            <c:size val="7"/>
            <c:spPr>
              <a:noFill/>
              <a:ln w="12700">
                <a:solidFill>
                  <a:schemeClr val="accent1">
                    <a:lumMod val="50000"/>
                  </a:schemeClr>
                </a:solidFill>
              </a:ln>
            </c:spPr>
          </c:marker>
          <c:cat>
            <c:strRef>
              <c:f>'NAS New'!$AB$88:$AB$101</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New'!$AE$88:$AE$101</c:f>
              <c:numCache>
                <c:formatCode>General</c:formatCode>
                <c:ptCount val="14"/>
                <c:pt idx="0">
                  <c:v>55.212014134299999</c:v>
                </c:pt>
                <c:pt idx="1">
                  <c:v>83.7801608579</c:v>
                </c:pt>
                <c:pt idx="2">
                  <c:v>126.00806451610001</c:v>
                </c:pt>
                <c:pt idx="3">
                  <c:v>223.61359570659999</c:v>
                </c:pt>
                <c:pt idx="4">
                  <c:v>438.59649122809998</c:v>
                </c:pt>
                <c:pt idx="5">
                  <c:v>553.09734513269996</c:v>
                </c:pt>
                <c:pt idx="6">
                  <c:v>712.25071225069996</c:v>
                </c:pt>
                <c:pt idx="7">
                  <c:v>782.47261345849995</c:v>
                </c:pt>
                <c:pt idx="8">
                  <c:v>828.50041425020004</c:v>
                </c:pt>
                <c:pt idx="9">
                  <c:v>840.33613445380001</c:v>
                </c:pt>
                <c:pt idx="10">
                  <c:v>866.03518267929996</c:v>
                </c:pt>
                <c:pt idx="11">
                  <c:v>855.22623406469995</c:v>
                </c:pt>
                <c:pt idx="12">
                  <c:v>850.05777736460004</c:v>
                </c:pt>
                <c:pt idx="13">
                  <c:v>851.21664128530006</c:v>
                </c:pt>
              </c:numCache>
            </c:numRef>
          </c:val>
          <c:smooth val="0"/>
        </c:ser>
        <c:ser>
          <c:idx val="3"/>
          <c:order val="3"/>
          <c:tx>
            <c:strRef>
              <c:f>'NAS New'!$AF$70</c:f>
              <c:strCache>
                <c:ptCount val="1"/>
                <c:pt idx="0">
                  <c:v>FastMPJ</c:v>
                </c:pt>
              </c:strCache>
            </c:strRef>
          </c:tx>
          <c:spPr>
            <a:ln w="3175">
              <a:solidFill>
                <a:srgbClr val="FFC000"/>
              </a:solidFill>
            </a:ln>
          </c:spPr>
          <c:marker>
            <c:symbol val="x"/>
            <c:size val="7"/>
            <c:spPr>
              <a:noFill/>
              <a:ln w="12700">
                <a:solidFill>
                  <a:srgbClr val="FFC000"/>
                </a:solidFill>
              </a:ln>
            </c:spPr>
          </c:marker>
          <c:cat>
            <c:strRef>
              <c:f>'NAS New'!$AB$88:$AB$101</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New'!$AF$88:$AF$101</c:f>
              <c:numCache>
                <c:formatCode>General</c:formatCode>
                <c:ptCount val="14"/>
                <c:pt idx="0">
                  <c:v>62.003968254</c:v>
                </c:pt>
                <c:pt idx="1">
                  <c:v>115.74074074070001</c:v>
                </c:pt>
                <c:pt idx="2">
                  <c:v>145.6876456876</c:v>
                </c:pt>
                <c:pt idx="3">
                  <c:v>194.099378882</c:v>
                </c:pt>
                <c:pt idx="4">
                  <c:v>374.25149700600002</c:v>
                </c:pt>
                <c:pt idx="5">
                  <c:v>505.56117290190002</c:v>
                </c:pt>
                <c:pt idx="6">
                  <c:v>539.95680345569997</c:v>
                </c:pt>
                <c:pt idx="7">
                  <c:v>630.31831074690001</c:v>
                </c:pt>
                <c:pt idx="8">
                  <c:v>726.61217075390005</c:v>
                </c:pt>
                <c:pt idx="9">
                  <c:v>783.62229405430003</c:v>
                </c:pt>
                <c:pt idx="10">
                  <c:v>814.82990425749995</c:v>
                </c:pt>
                <c:pt idx="11">
                  <c:v>828.41462151810003</c:v>
                </c:pt>
                <c:pt idx="12">
                  <c:v>833.71328079199998</c:v>
                </c:pt>
                <c:pt idx="13">
                  <c:v>839.33325464580003</c:v>
                </c:pt>
              </c:numCache>
            </c:numRef>
          </c:val>
          <c:smooth val="0"/>
        </c:ser>
        <c:ser>
          <c:idx val="4"/>
          <c:order val="4"/>
          <c:tx>
            <c:strRef>
              <c:f>'NAS New'!$AG$70</c:f>
              <c:strCache>
                <c:ptCount val="1"/>
                <c:pt idx="0">
                  <c:v>MPICH3</c:v>
                </c:pt>
              </c:strCache>
            </c:strRef>
          </c:tx>
          <c:spPr>
            <a:ln w="3175">
              <a:solidFill>
                <a:srgbClr val="C00000"/>
              </a:solidFill>
            </a:ln>
          </c:spPr>
          <c:marker>
            <c:symbol val="circle"/>
            <c:size val="7"/>
            <c:spPr>
              <a:noFill/>
              <a:ln w="12700">
                <a:solidFill>
                  <a:srgbClr val="C00000"/>
                </a:solidFill>
              </a:ln>
            </c:spPr>
          </c:marker>
          <c:cat>
            <c:strRef>
              <c:f>'NAS New'!$AB$88:$AB$101</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New'!$AG$88:$AG$101</c:f>
              <c:numCache>
                <c:formatCode>General</c:formatCode>
                <c:ptCount val="14"/>
                <c:pt idx="0">
                  <c:v>56.69</c:v>
                </c:pt>
                <c:pt idx="1">
                  <c:v>87.7</c:v>
                </c:pt>
                <c:pt idx="2">
                  <c:v>177.04</c:v>
                </c:pt>
                <c:pt idx="3">
                  <c:v>227.63</c:v>
                </c:pt>
                <c:pt idx="4">
                  <c:v>425.59</c:v>
                </c:pt>
                <c:pt idx="5">
                  <c:v>599.45000000000005</c:v>
                </c:pt>
                <c:pt idx="6">
                  <c:v>710.98</c:v>
                </c:pt>
                <c:pt idx="7">
                  <c:v>782.04</c:v>
                </c:pt>
                <c:pt idx="8">
                  <c:v>854.77</c:v>
                </c:pt>
                <c:pt idx="9">
                  <c:v>878.02</c:v>
                </c:pt>
                <c:pt idx="10">
                  <c:v>888.01</c:v>
                </c:pt>
                <c:pt idx="11">
                  <c:v>895.39</c:v>
                </c:pt>
                <c:pt idx="12">
                  <c:v>900.1</c:v>
                </c:pt>
                <c:pt idx="13">
                  <c:v>902.84</c:v>
                </c:pt>
              </c:numCache>
            </c:numRef>
          </c:val>
          <c:smooth val="0"/>
        </c:ser>
        <c:dLbls>
          <c:showLegendKey val="0"/>
          <c:showVal val="0"/>
          <c:showCatName val="0"/>
          <c:showSerName val="0"/>
          <c:showPercent val="0"/>
          <c:showBubbleSize val="0"/>
        </c:dLbls>
        <c:marker val="1"/>
        <c:smooth val="0"/>
        <c:axId val="105831424"/>
        <c:axId val="105723392"/>
      </c:lineChart>
      <c:catAx>
        <c:axId val="105831424"/>
        <c:scaling>
          <c:orientation val="minMax"/>
        </c:scaling>
        <c:delete val="0"/>
        <c:axPos val="b"/>
        <c:majorGridlines>
          <c:spPr>
            <a:ln w="3175">
              <a:solidFill>
                <a:schemeClr val="bg1">
                  <a:lumMod val="50000"/>
                </a:schemeClr>
              </a:solidFill>
              <a:prstDash val="sysDot"/>
            </a:ln>
          </c:spPr>
        </c:majorGridlines>
        <c:title>
          <c:tx>
            <c:rich>
              <a:bodyPr/>
              <a:lstStyle/>
              <a:p>
                <a:pPr>
                  <a:defRPr sz="1000" b="0"/>
                </a:pPr>
                <a:r>
                  <a:rPr lang="en-US" sz="1000" b="0"/>
                  <a:t>Size in Bytes</a:t>
                </a:r>
              </a:p>
            </c:rich>
          </c:tx>
          <c:overlay val="0"/>
        </c:title>
        <c:numFmt formatCode="@" sourceLinked="0"/>
        <c:majorTickMark val="cross"/>
        <c:minorTickMark val="none"/>
        <c:tickLblPos val="nextTo"/>
        <c:spPr>
          <a:ln w="3175"/>
        </c:spPr>
        <c:txPr>
          <a:bodyPr/>
          <a:lstStyle/>
          <a:p>
            <a:pPr algn="ctr">
              <a:defRPr lang="en-US" sz="900" b="0" i="0" u="none" strike="noStrike" kern="1200" baseline="0">
                <a:solidFill>
                  <a:prstClr val="black"/>
                </a:solidFill>
                <a:latin typeface="+mn-lt"/>
                <a:ea typeface="+mn-ea"/>
                <a:cs typeface="+mn-cs"/>
              </a:defRPr>
            </a:pPr>
            <a:endParaRPr lang="en-US"/>
          </a:p>
        </c:txPr>
        <c:crossAx val="105723392"/>
        <c:crosses val="autoZero"/>
        <c:auto val="1"/>
        <c:lblAlgn val="ctr"/>
        <c:lblOffset val="100"/>
        <c:tickLblSkip val="2"/>
        <c:noMultiLvlLbl val="0"/>
      </c:catAx>
      <c:valAx>
        <c:axId val="105723392"/>
        <c:scaling>
          <c:orientation val="minMax"/>
        </c:scaling>
        <c:delete val="0"/>
        <c:axPos val="l"/>
        <c:majorGridlines>
          <c:spPr>
            <a:ln w="3175">
              <a:solidFill>
                <a:schemeClr val="bg1">
                  <a:lumMod val="50000"/>
                </a:schemeClr>
              </a:solidFill>
              <a:prstDash val="sysDot"/>
            </a:ln>
          </c:spPr>
        </c:majorGridlines>
        <c:title>
          <c:tx>
            <c:rich>
              <a:bodyPr rot="-5400000" vert="horz"/>
              <a:lstStyle/>
              <a:p>
                <a:pPr>
                  <a:defRPr sz="1000" b="0"/>
                </a:pPr>
                <a:r>
                  <a:rPr lang="en-US" sz="1000" b="0"/>
                  <a:t>Bandwidth in Mbps</a:t>
                </a:r>
              </a:p>
            </c:rich>
          </c:tx>
          <c:overlay val="0"/>
        </c:title>
        <c:numFmt formatCode="General" sourceLinked="1"/>
        <c:majorTickMark val="out"/>
        <c:minorTickMark val="in"/>
        <c:tickLblPos val="nextTo"/>
        <c:txPr>
          <a:bodyPr/>
          <a:lstStyle/>
          <a:p>
            <a:pPr>
              <a:defRPr sz="900"/>
            </a:pPr>
            <a:endParaRPr lang="en-US"/>
          </a:p>
        </c:txPr>
        <c:crossAx val="105831424"/>
        <c:crosses val="autoZero"/>
        <c:crossBetween val="midCat"/>
        <c:minorUnit val="50"/>
      </c:valAx>
    </c:plotArea>
    <c:legend>
      <c:legendPos val="r"/>
      <c:layout>
        <c:manualLayout>
          <c:xMode val="edge"/>
          <c:yMode val="edge"/>
          <c:x val="0.42863957937901598"/>
          <c:y val="0.47431977252843399"/>
          <c:w val="0.49783726976049603"/>
          <c:h val="0.33008931175269801"/>
        </c:manualLayout>
      </c:layout>
      <c:overlay val="0"/>
      <c:spPr>
        <a:solidFill>
          <a:schemeClr val="bg1">
            <a:alpha val="85000"/>
          </a:schemeClr>
        </a:solidFill>
      </c:spPr>
      <c:txPr>
        <a:bodyPr/>
        <a:lstStyle/>
        <a:p>
          <a:pPr>
            <a:defRPr sz="1000"/>
          </a:pPr>
          <a:endParaRPr lang="en-US"/>
        </a:p>
      </c:txPr>
    </c:legend>
    <c:plotVisOnly val="1"/>
    <c:dispBlanksAs val="gap"/>
    <c:showDLblsOverMax val="0"/>
  </c:chart>
  <c:spPr>
    <a:ln>
      <a:solidFill>
        <a:schemeClr val="tx1"/>
      </a:solidFill>
    </a:ln>
  </c:spPr>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80663469289695E-2"/>
          <c:y val="3.6502986163626301E-2"/>
          <c:w val="0.85235284058985905"/>
          <c:h val="0.72867573371510397"/>
        </c:manualLayout>
      </c:layout>
      <c:lineChart>
        <c:grouping val="standard"/>
        <c:varyColors val="0"/>
        <c:ser>
          <c:idx val="0"/>
          <c:order val="0"/>
          <c:tx>
            <c:strRef>
              <c:f>'NAS New'!$X$89</c:f>
              <c:strCache>
                <c:ptCount val="1"/>
                <c:pt idx="0">
                  <c:v>MVAPICH2.2</c:v>
                </c:pt>
              </c:strCache>
            </c:strRef>
          </c:tx>
          <c:spPr>
            <a:ln w="6350">
              <a:solidFill>
                <a:srgbClr val="FF0000"/>
              </a:solidFill>
            </a:ln>
          </c:spPr>
          <c:marker>
            <c:symbol val="dash"/>
            <c:size val="7"/>
            <c:spPr>
              <a:noFill/>
              <a:ln w="6350">
                <a:solidFill>
                  <a:srgbClr val="FF0000"/>
                </a:solidFill>
              </a:ln>
            </c:spPr>
          </c:marker>
          <c:cat>
            <c:strRef>
              <c:f>'NAS New'!$W$90:$W$100</c:f>
              <c:strCache>
                <c:ptCount val="11"/>
                <c:pt idx="0">
                  <c:v>1</c:v>
                </c:pt>
                <c:pt idx="1">
                  <c:v>2</c:v>
                </c:pt>
                <c:pt idx="2">
                  <c:v>4</c:v>
                </c:pt>
                <c:pt idx="3">
                  <c:v>8</c:v>
                </c:pt>
                <c:pt idx="4">
                  <c:v>16</c:v>
                </c:pt>
                <c:pt idx="5">
                  <c:v>32</c:v>
                </c:pt>
                <c:pt idx="6">
                  <c:v>64</c:v>
                </c:pt>
                <c:pt idx="7">
                  <c:v>128</c:v>
                </c:pt>
                <c:pt idx="8">
                  <c:v>256</c:v>
                </c:pt>
                <c:pt idx="9">
                  <c:v>512</c:v>
                </c:pt>
                <c:pt idx="10">
                  <c:v>1K</c:v>
                </c:pt>
              </c:strCache>
            </c:strRef>
          </c:cat>
          <c:val>
            <c:numRef>
              <c:f>'NAS New'!$X$90:$X$100</c:f>
              <c:numCache>
                <c:formatCode>General</c:formatCode>
                <c:ptCount val="11"/>
                <c:pt idx="0">
                  <c:v>2.13</c:v>
                </c:pt>
                <c:pt idx="1">
                  <c:v>2.14</c:v>
                </c:pt>
                <c:pt idx="2">
                  <c:v>2.15</c:v>
                </c:pt>
                <c:pt idx="3">
                  <c:v>2.15</c:v>
                </c:pt>
                <c:pt idx="4">
                  <c:v>2.19</c:v>
                </c:pt>
                <c:pt idx="5">
                  <c:v>2.25</c:v>
                </c:pt>
                <c:pt idx="6">
                  <c:v>2.33</c:v>
                </c:pt>
                <c:pt idx="7">
                  <c:v>2.54</c:v>
                </c:pt>
                <c:pt idx="8">
                  <c:v>4.05</c:v>
                </c:pt>
                <c:pt idx="9">
                  <c:v>4.4000000000000004</c:v>
                </c:pt>
                <c:pt idx="10">
                  <c:v>4.97</c:v>
                </c:pt>
              </c:numCache>
            </c:numRef>
          </c:val>
          <c:smooth val="0"/>
        </c:ser>
        <c:ser>
          <c:idx val="1"/>
          <c:order val="1"/>
          <c:tx>
            <c:strRef>
              <c:f>'NAS New'!$Y$89</c:f>
              <c:strCache>
                <c:ptCount val="1"/>
                <c:pt idx="0">
                  <c:v>MPJ Express natmpjdev</c:v>
                </c:pt>
              </c:strCache>
            </c:strRef>
          </c:tx>
          <c:spPr>
            <a:ln w="3175">
              <a:solidFill>
                <a:schemeClr val="accent1">
                  <a:lumMod val="75000"/>
                </a:schemeClr>
              </a:solidFill>
            </a:ln>
          </c:spPr>
          <c:marker>
            <c:symbol val="plus"/>
            <c:size val="7"/>
            <c:spPr>
              <a:noFill/>
              <a:ln w="12700">
                <a:solidFill>
                  <a:schemeClr val="accent1">
                    <a:lumMod val="75000"/>
                  </a:schemeClr>
                </a:solidFill>
              </a:ln>
            </c:spPr>
          </c:marker>
          <c:cat>
            <c:strRef>
              <c:f>'NAS New'!$W$90:$W$100</c:f>
              <c:strCache>
                <c:ptCount val="11"/>
                <c:pt idx="0">
                  <c:v>1</c:v>
                </c:pt>
                <c:pt idx="1">
                  <c:v>2</c:v>
                </c:pt>
                <c:pt idx="2">
                  <c:v>4</c:v>
                </c:pt>
                <c:pt idx="3">
                  <c:v>8</c:v>
                </c:pt>
                <c:pt idx="4">
                  <c:v>16</c:v>
                </c:pt>
                <c:pt idx="5">
                  <c:v>32</c:v>
                </c:pt>
                <c:pt idx="6">
                  <c:v>64</c:v>
                </c:pt>
                <c:pt idx="7">
                  <c:v>128</c:v>
                </c:pt>
                <c:pt idx="8">
                  <c:v>256</c:v>
                </c:pt>
                <c:pt idx="9">
                  <c:v>512</c:v>
                </c:pt>
                <c:pt idx="10">
                  <c:v>1K</c:v>
                </c:pt>
              </c:strCache>
            </c:strRef>
          </c:cat>
          <c:val>
            <c:numRef>
              <c:f>'NAS New'!$Y$90:$Y$100</c:f>
              <c:numCache>
                <c:formatCode>General</c:formatCode>
                <c:ptCount val="11"/>
                <c:pt idx="0">
                  <c:v>4.907</c:v>
                </c:pt>
                <c:pt idx="1">
                  <c:v>4.9189999999999996</c:v>
                </c:pt>
                <c:pt idx="2">
                  <c:v>4.93</c:v>
                </c:pt>
                <c:pt idx="3">
                  <c:v>5.4269999999999996</c:v>
                </c:pt>
                <c:pt idx="4">
                  <c:v>4.9729999999999999</c:v>
                </c:pt>
                <c:pt idx="5">
                  <c:v>5.0999999999999996</c:v>
                </c:pt>
                <c:pt idx="6">
                  <c:v>5.1710000000000003</c:v>
                </c:pt>
                <c:pt idx="7">
                  <c:v>5.3259999999999996</c:v>
                </c:pt>
                <c:pt idx="8">
                  <c:v>6.9779999999999998</c:v>
                </c:pt>
                <c:pt idx="9">
                  <c:v>7.2110000000000003</c:v>
                </c:pt>
                <c:pt idx="10">
                  <c:v>7.9080000000000004</c:v>
                </c:pt>
              </c:numCache>
            </c:numRef>
          </c:val>
          <c:smooth val="0"/>
        </c:ser>
        <c:dLbls>
          <c:showLegendKey val="0"/>
          <c:showVal val="0"/>
          <c:showCatName val="0"/>
          <c:showSerName val="0"/>
          <c:showPercent val="0"/>
          <c:showBubbleSize val="0"/>
        </c:dLbls>
        <c:marker val="1"/>
        <c:smooth val="0"/>
        <c:axId val="106104704"/>
        <c:axId val="106107264"/>
      </c:lineChart>
      <c:catAx>
        <c:axId val="106104704"/>
        <c:scaling>
          <c:orientation val="minMax"/>
        </c:scaling>
        <c:delete val="0"/>
        <c:axPos val="b"/>
        <c:majorGridlines>
          <c:spPr>
            <a:ln w="3175">
              <a:solidFill>
                <a:schemeClr val="bg1">
                  <a:lumMod val="50000"/>
                </a:schemeClr>
              </a:solidFill>
              <a:prstDash val="sysDot"/>
            </a:ln>
          </c:spPr>
        </c:majorGridlines>
        <c:title>
          <c:tx>
            <c:rich>
              <a:bodyPr/>
              <a:lstStyle/>
              <a:p>
                <a:pPr algn="ctr" rtl="0">
                  <a:defRPr lang="en-US" sz="1000" b="0" i="0" u="none" strike="noStrike" kern="1200" baseline="0">
                    <a:solidFill>
                      <a:prstClr val="black"/>
                    </a:solidFill>
                    <a:latin typeface="+mn-lt"/>
                    <a:ea typeface="+mn-ea"/>
                    <a:cs typeface="+mn-cs"/>
                  </a:defRPr>
                </a:pPr>
                <a:r>
                  <a:rPr lang="en-US" sz="1000" b="0" i="0" u="none" strike="noStrike" kern="1200" baseline="0">
                    <a:solidFill>
                      <a:prstClr val="black"/>
                    </a:solidFill>
                    <a:latin typeface="+mn-lt"/>
                    <a:ea typeface="+mn-ea"/>
                    <a:cs typeface="+mn-cs"/>
                  </a:rPr>
                  <a:t>Size in Bytes</a:t>
                </a:r>
              </a:p>
            </c:rich>
          </c:tx>
          <c:overlay val="0"/>
        </c:title>
        <c:numFmt formatCode="@" sourceLinked="0"/>
        <c:majorTickMark val="cross"/>
        <c:minorTickMark val="none"/>
        <c:tickLblPos val="nextTo"/>
        <c:spPr>
          <a:ln w="3175"/>
        </c:spPr>
        <c:txPr>
          <a:bodyPr/>
          <a:lstStyle/>
          <a:p>
            <a:pPr>
              <a:defRPr sz="900"/>
            </a:pPr>
            <a:endParaRPr lang="en-US"/>
          </a:p>
        </c:txPr>
        <c:crossAx val="106107264"/>
        <c:crosses val="autoZero"/>
        <c:auto val="1"/>
        <c:lblAlgn val="ctr"/>
        <c:lblOffset val="100"/>
        <c:noMultiLvlLbl val="0"/>
      </c:catAx>
      <c:valAx>
        <c:axId val="106107264"/>
        <c:scaling>
          <c:orientation val="minMax"/>
        </c:scaling>
        <c:delete val="0"/>
        <c:axPos val="l"/>
        <c:majorGridlines>
          <c:spPr>
            <a:ln w="3175">
              <a:solidFill>
                <a:schemeClr val="bg1">
                  <a:lumMod val="50000"/>
                </a:schemeClr>
              </a:solidFill>
              <a:prstDash val="sysDot"/>
            </a:ln>
          </c:spPr>
        </c:majorGridlines>
        <c:title>
          <c:tx>
            <c:rich>
              <a:bodyPr rot="-5400000" vert="horz"/>
              <a:lstStyle/>
              <a:p>
                <a:pPr algn="ctr" rtl="0">
                  <a:defRPr lang="en-US" sz="1000" b="0" i="0" u="none" strike="noStrike" kern="1200" baseline="0">
                    <a:solidFill>
                      <a:prstClr val="black"/>
                    </a:solidFill>
                    <a:latin typeface="+mn-lt"/>
                    <a:ea typeface="+mn-ea"/>
                    <a:cs typeface="+mn-cs"/>
                  </a:defRPr>
                </a:pPr>
                <a:r>
                  <a:rPr lang="en-US" sz="1000" b="0" i="0" u="none" strike="noStrike" kern="1200" baseline="0">
                    <a:solidFill>
                      <a:prstClr val="black"/>
                    </a:solidFill>
                    <a:latin typeface="+mn-lt"/>
                    <a:ea typeface="+mn-ea"/>
                    <a:cs typeface="+mn-cs"/>
                  </a:rPr>
                  <a:t>Time in µs</a:t>
                </a:r>
              </a:p>
            </c:rich>
          </c:tx>
          <c:overlay val="0"/>
        </c:title>
        <c:numFmt formatCode="General" sourceLinked="1"/>
        <c:majorTickMark val="out"/>
        <c:minorTickMark val="in"/>
        <c:tickLblPos val="nextTo"/>
        <c:txPr>
          <a:bodyPr/>
          <a:lstStyle/>
          <a:p>
            <a:pPr>
              <a:defRPr sz="900"/>
            </a:pPr>
            <a:endParaRPr lang="en-US"/>
          </a:p>
        </c:txPr>
        <c:crossAx val="106104704"/>
        <c:crosses val="autoZero"/>
        <c:crossBetween val="midCat"/>
        <c:minorUnit val="0.5"/>
      </c:valAx>
    </c:plotArea>
    <c:legend>
      <c:legendPos val="r"/>
      <c:layout>
        <c:manualLayout>
          <c:xMode val="edge"/>
          <c:yMode val="edge"/>
          <c:x val="0.11470106002993399"/>
          <c:y val="5.6483080224279003E-2"/>
          <c:w val="0.56801612837535098"/>
          <c:h val="0.17598347081614801"/>
        </c:manualLayout>
      </c:layout>
      <c:overlay val="0"/>
      <c:spPr>
        <a:solidFill>
          <a:schemeClr val="bg1">
            <a:alpha val="85000"/>
          </a:schemeClr>
        </a:solidFill>
      </c:spPr>
      <c:txPr>
        <a:bodyPr/>
        <a:lstStyle/>
        <a:p>
          <a:pPr>
            <a:defRPr sz="1000"/>
          </a:pPr>
          <a:endParaRPr lang="en-US"/>
        </a:p>
      </c:txPr>
    </c:legend>
    <c:plotVisOnly val="1"/>
    <c:dispBlanksAs val="gap"/>
    <c:showDLblsOverMax val="0"/>
  </c:chart>
  <c:spPr>
    <a:ln>
      <a:solidFill>
        <a:schemeClr val="tx1"/>
      </a:solidFill>
    </a:ln>
  </c:spPr>
  <c:txPr>
    <a:bodyPr/>
    <a:lstStyle/>
    <a:p>
      <a:pPr>
        <a:defRPr sz="105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85740397146"/>
          <c:y val="3.6502986163626301E-2"/>
          <c:w val="0.83087245434753498"/>
          <c:h val="0.74709618748734397"/>
        </c:manualLayout>
      </c:layout>
      <c:lineChart>
        <c:grouping val="standard"/>
        <c:varyColors val="0"/>
        <c:ser>
          <c:idx val="2"/>
          <c:order val="0"/>
          <c:tx>
            <c:strRef>
              <c:f>'NAS New'!$Z$70</c:f>
              <c:strCache>
                <c:ptCount val="1"/>
                <c:pt idx="0">
                  <c:v>mpjdev (MVAPICH2.2)</c:v>
                </c:pt>
              </c:strCache>
            </c:strRef>
          </c:tx>
          <c:spPr>
            <a:ln w="3175">
              <a:solidFill>
                <a:srgbClr val="F46CD0"/>
              </a:solidFill>
            </a:ln>
          </c:spPr>
          <c:marker>
            <c:symbol val="star"/>
            <c:size val="7"/>
            <c:spPr>
              <a:noFill/>
              <a:ln w="12700">
                <a:solidFill>
                  <a:srgbClr val="F46CD0"/>
                </a:solidFill>
              </a:ln>
            </c:spPr>
          </c:marker>
          <c:cat>
            <c:strRef>
              <c:f>'NAS New'!$W$71:$W$84</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New'!$Z$71:$Z$84</c:f>
              <c:numCache>
                <c:formatCode>General</c:formatCode>
                <c:ptCount val="14"/>
                <c:pt idx="0">
                  <c:v>1.9073486328</c:v>
                </c:pt>
                <c:pt idx="1">
                  <c:v>3.3908420139</c:v>
                </c:pt>
                <c:pt idx="2">
                  <c:v>5.0862630207999997</c:v>
                </c:pt>
                <c:pt idx="3">
                  <c:v>3.9377520161000001</c:v>
                </c:pt>
                <c:pt idx="4">
                  <c:v>9.3900240385</c:v>
                </c:pt>
                <c:pt idx="5">
                  <c:v>12.520032051299999</c:v>
                </c:pt>
                <c:pt idx="6">
                  <c:v>15.751008064500001</c:v>
                </c:pt>
                <c:pt idx="7">
                  <c:v>17.595720720700001</c:v>
                </c:pt>
                <c:pt idx="8">
                  <c:v>19.53125</c:v>
                </c:pt>
                <c:pt idx="9">
                  <c:v>23.460960961000001</c:v>
                </c:pt>
                <c:pt idx="10">
                  <c:v>23.460960961000001</c:v>
                </c:pt>
                <c:pt idx="11">
                  <c:v>23.4433608402</c:v>
                </c:pt>
                <c:pt idx="12">
                  <c:v>22.498200143999998</c:v>
                </c:pt>
                <c:pt idx="13">
                  <c:v>22.559104854699999</c:v>
                </c:pt>
              </c:numCache>
            </c:numRef>
          </c:val>
          <c:smooth val="0"/>
        </c:ser>
        <c:ser>
          <c:idx val="0"/>
          <c:order val="1"/>
          <c:tx>
            <c:strRef>
              <c:f>'NAS New'!$Y$70</c:f>
              <c:strCache>
                <c:ptCount val="1"/>
                <c:pt idx="0">
                  <c:v>MVAPICH2.2</c:v>
                </c:pt>
              </c:strCache>
            </c:strRef>
          </c:tx>
          <c:spPr>
            <a:ln w="6350">
              <a:solidFill>
                <a:srgbClr val="FF0000"/>
              </a:solidFill>
            </a:ln>
          </c:spPr>
          <c:marker>
            <c:symbol val="dash"/>
            <c:size val="7"/>
            <c:spPr>
              <a:noFill/>
              <a:ln w="6350">
                <a:solidFill>
                  <a:srgbClr val="FF0000"/>
                </a:solidFill>
              </a:ln>
            </c:spPr>
          </c:marker>
          <c:cat>
            <c:strRef>
              <c:f>'NAS New'!$W$71:$W$84</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New'!$Y$71:$Y$84</c:f>
              <c:numCache>
                <c:formatCode>General</c:formatCode>
                <c:ptCount val="14"/>
                <c:pt idx="0">
                  <c:v>2.4691503905999999</c:v>
                </c:pt>
                <c:pt idx="1">
                  <c:v>4.0774707031000004</c:v>
                </c:pt>
                <c:pt idx="2">
                  <c:v>6.2850878905999998</c:v>
                </c:pt>
                <c:pt idx="3">
                  <c:v>8.4261914062999992</c:v>
                </c:pt>
                <c:pt idx="4">
                  <c:v>11.2280664063</c:v>
                </c:pt>
                <c:pt idx="5">
                  <c:v>14.7756152344</c:v>
                </c:pt>
                <c:pt idx="6">
                  <c:v>17.578476562500001</c:v>
                </c:pt>
                <c:pt idx="7">
                  <c:v>19.5319433594</c:v>
                </c:pt>
                <c:pt idx="8">
                  <c:v>20.175966796899999</c:v>
                </c:pt>
                <c:pt idx="9">
                  <c:v>23.435361328100001</c:v>
                </c:pt>
                <c:pt idx="10">
                  <c:v>23.436201171899999</c:v>
                </c:pt>
                <c:pt idx="11">
                  <c:v>23.615107421899999</c:v>
                </c:pt>
                <c:pt idx="12">
                  <c:v>24.068251953099999</c:v>
                </c:pt>
                <c:pt idx="13">
                  <c:v>22.631347656300001</c:v>
                </c:pt>
              </c:numCache>
            </c:numRef>
          </c:val>
          <c:smooth val="0"/>
        </c:ser>
        <c:ser>
          <c:idx val="1"/>
          <c:order val="2"/>
          <c:tx>
            <c:strRef>
              <c:f>'NAS New'!$X$70</c:f>
              <c:strCache>
                <c:ptCount val="1"/>
                <c:pt idx="0">
                  <c:v>MPJ Express natmpjdev</c:v>
                </c:pt>
              </c:strCache>
            </c:strRef>
          </c:tx>
          <c:spPr>
            <a:ln w="3175">
              <a:solidFill>
                <a:schemeClr val="accent1">
                  <a:lumMod val="75000"/>
                </a:schemeClr>
              </a:solidFill>
            </a:ln>
          </c:spPr>
          <c:marker>
            <c:symbol val="plus"/>
            <c:size val="7"/>
            <c:spPr>
              <a:noFill/>
              <a:ln w="12700">
                <a:solidFill>
                  <a:srgbClr val="00B050"/>
                </a:solidFill>
              </a:ln>
            </c:spPr>
          </c:marker>
          <c:cat>
            <c:strRef>
              <c:f>'NAS New'!$W$71:$W$84</c:f>
              <c:strCache>
                <c:ptCount val="14"/>
                <c:pt idx="0">
                  <c:v>2K</c:v>
                </c:pt>
                <c:pt idx="1">
                  <c:v>4K</c:v>
                </c:pt>
                <c:pt idx="2">
                  <c:v>8K</c:v>
                </c:pt>
                <c:pt idx="3">
                  <c:v>16K</c:v>
                </c:pt>
                <c:pt idx="4">
                  <c:v>32K</c:v>
                </c:pt>
                <c:pt idx="5">
                  <c:v>64K</c:v>
                </c:pt>
                <c:pt idx="6">
                  <c:v>128K</c:v>
                </c:pt>
                <c:pt idx="7">
                  <c:v>256K</c:v>
                </c:pt>
                <c:pt idx="8">
                  <c:v>512K</c:v>
                </c:pt>
                <c:pt idx="9">
                  <c:v>1M</c:v>
                </c:pt>
                <c:pt idx="10">
                  <c:v>2M</c:v>
                </c:pt>
                <c:pt idx="11">
                  <c:v>4M</c:v>
                </c:pt>
                <c:pt idx="12">
                  <c:v>8M</c:v>
                </c:pt>
                <c:pt idx="13">
                  <c:v>16M</c:v>
                </c:pt>
              </c:strCache>
            </c:strRef>
          </c:cat>
          <c:val>
            <c:numRef>
              <c:f>'NAS New'!$X$71:$X$84</c:f>
              <c:numCache>
                <c:formatCode>General</c:formatCode>
                <c:ptCount val="14"/>
                <c:pt idx="0">
                  <c:v>1.9073486328</c:v>
                </c:pt>
                <c:pt idx="1">
                  <c:v>3.0517578125</c:v>
                </c:pt>
                <c:pt idx="2">
                  <c:v>4.6950120192</c:v>
                </c:pt>
                <c:pt idx="3">
                  <c:v>6.103515625</c:v>
                </c:pt>
                <c:pt idx="4">
                  <c:v>7.1806066175999996</c:v>
                </c:pt>
                <c:pt idx="5">
                  <c:v>8.8778409090999997</c:v>
                </c:pt>
                <c:pt idx="6">
                  <c:v>9.765625</c:v>
                </c:pt>
                <c:pt idx="7">
                  <c:v>9.8146984924999998</c:v>
                </c:pt>
                <c:pt idx="8">
                  <c:v>11.730480480500001</c:v>
                </c:pt>
                <c:pt idx="9">
                  <c:v>11.730480480500001</c:v>
                </c:pt>
                <c:pt idx="10">
                  <c:v>11.7924528302</c:v>
                </c:pt>
                <c:pt idx="11">
                  <c:v>10.4131956015</c:v>
                </c:pt>
                <c:pt idx="12">
                  <c:v>9.1347559192999999</c:v>
                </c:pt>
                <c:pt idx="13">
                  <c:v>8.9113851857000004</c:v>
                </c:pt>
              </c:numCache>
            </c:numRef>
          </c:val>
          <c:smooth val="0"/>
        </c:ser>
        <c:dLbls>
          <c:showLegendKey val="0"/>
          <c:showVal val="0"/>
          <c:showCatName val="0"/>
          <c:showSerName val="0"/>
          <c:showPercent val="0"/>
          <c:showBubbleSize val="0"/>
        </c:dLbls>
        <c:marker val="1"/>
        <c:smooth val="0"/>
        <c:axId val="106132992"/>
        <c:axId val="106147840"/>
      </c:lineChart>
      <c:catAx>
        <c:axId val="106132992"/>
        <c:scaling>
          <c:orientation val="minMax"/>
        </c:scaling>
        <c:delete val="0"/>
        <c:axPos val="b"/>
        <c:majorGridlines>
          <c:spPr>
            <a:ln w="3175">
              <a:solidFill>
                <a:schemeClr val="bg1">
                  <a:lumMod val="50000"/>
                </a:schemeClr>
              </a:solidFill>
              <a:prstDash val="sysDot"/>
            </a:ln>
          </c:spPr>
        </c:majorGridlines>
        <c:title>
          <c:tx>
            <c:rich>
              <a:bodyPr/>
              <a:lstStyle/>
              <a:p>
                <a:pPr algn="ctr" rtl="0">
                  <a:defRPr lang="en-US" sz="1000" b="0" i="0" u="none" strike="noStrike" kern="1200" baseline="0">
                    <a:solidFill>
                      <a:prstClr val="black"/>
                    </a:solidFill>
                    <a:latin typeface="+mn-lt"/>
                    <a:ea typeface="+mn-ea"/>
                    <a:cs typeface="+mn-cs"/>
                  </a:defRPr>
                </a:pPr>
                <a:r>
                  <a:rPr lang="en-US" sz="1000" b="0" i="0" u="none" strike="noStrike" kern="1200" baseline="0">
                    <a:solidFill>
                      <a:prstClr val="black"/>
                    </a:solidFill>
                    <a:latin typeface="+mn-lt"/>
                    <a:ea typeface="+mn-ea"/>
                    <a:cs typeface="+mn-cs"/>
                  </a:rPr>
                  <a:t>Size in Bytes</a:t>
                </a:r>
              </a:p>
            </c:rich>
          </c:tx>
          <c:overlay val="0"/>
        </c:title>
        <c:numFmt formatCode="@" sourceLinked="0"/>
        <c:majorTickMark val="cross"/>
        <c:minorTickMark val="none"/>
        <c:tickLblPos val="nextTo"/>
        <c:spPr>
          <a:ln w="3175"/>
        </c:spPr>
        <c:txPr>
          <a:bodyPr/>
          <a:lstStyle/>
          <a:p>
            <a:pPr>
              <a:defRPr sz="900"/>
            </a:pPr>
            <a:endParaRPr lang="en-US"/>
          </a:p>
        </c:txPr>
        <c:crossAx val="106147840"/>
        <c:crosses val="autoZero"/>
        <c:auto val="1"/>
        <c:lblAlgn val="ctr"/>
        <c:lblOffset val="100"/>
        <c:tickLblSkip val="2"/>
        <c:noMultiLvlLbl val="0"/>
      </c:catAx>
      <c:valAx>
        <c:axId val="106147840"/>
        <c:scaling>
          <c:orientation val="minMax"/>
        </c:scaling>
        <c:delete val="0"/>
        <c:axPos val="l"/>
        <c:majorGridlines>
          <c:spPr>
            <a:ln w="3175">
              <a:solidFill>
                <a:schemeClr val="bg1">
                  <a:lumMod val="50000"/>
                </a:schemeClr>
              </a:solidFill>
              <a:prstDash val="sysDot"/>
            </a:ln>
          </c:spPr>
        </c:majorGridlines>
        <c:title>
          <c:tx>
            <c:rich>
              <a:bodyPr rot="-5400000" vert="horz"/>
              <a:lstStyle/>
              <a:p>
                <a:pPr algn="ctr" rtl="0">
                  <a:defRPr lang="en-US" sz="1000" b="0" i="0" u="none" strike="noStrike" kern="1200" baseline="0">
                    <a:solidFill>
                      <a:prstClr val="black"/>
                    </a:solidFill>
                    <a:latin typeface="+mn-lt"/>
                    <a:ea typeface="+mn-ea"/>
                    <a:cs typeface="+mn-cs"/>
                  </a:defRPr>
                </a:pPr>
                <a:r>
                  <a:rPr lang="en-US" sz="1000" b="0" i="0" u="none" strike="noStrike" kern="1200" baseline="0">
                    <a:solidFill>
                      <a:prstClr val="black"/>
                    </a:solidFill>
                    <a:latin typeface="+mn-lt"/>
                    <a:ea typeface="+mn-ea"/>
                    <a:cs typeface="+mn-cs"/>
                  </a:rPr>
                  <a:t>Bandwidth in Gbps</a:t>
                </a:r>
              </a:p>
            </c:rich>
          </c:tx>
          <c:overlay val="0"/>
        </c:title>
        <c:numFmt formatCode="General" sourceLinked="1"/>
        <c:majorTickMark val="out"/>
        <c:minorTickMark val="in"/>
        <c:tickLblPos val="nextTo"/>
        <c:txPr>
          <a:bodyPr/>
          <a:lstStyle/>
          <a:p>
            <a:pPr>
              <a:defRPr sz="900"/>
            </a:pPr>
            <a:endParaRPr lang="en-US"/>
          </a:p>
        </c:txPr>
        <c:crossAx val="106132992"/>
        <c:crosses val="autoZero"/>
        <c:crossBetween val="midCat"/>
        <c:minorUnit val="2.5"/>
      </c:valAx>
    </c:plotArea>
    <c:legend>
      <c:legendPos val="r"/>
      <c:layout>
        <c:manualLayout>
          <c:xMode val="edge"/>
          <c:yMode val="edge"/>
          <c:x val="0.12528742898232401"/>
          <c:y val="6.0256634587343302E-2"/>
          <c:w val="0.79149793775777999"/>
          <c:h val="0.22403272650980299"/>
        </c:manualLayout>
      </c:layout>
      <c:overlay val="0"/>
      <c:spPr>
        <a:solidFill>
          <a:schemeClr val="bg1">
            <a:alpha val="50000"/>
          </a:schemeClr>
        </a:solidFill>
      </c:spPr>
      <c:txPr>
        <a:bodyPr/>
        <a:lstStyle/>
        <a:p>
          <a:pPr>
            <a:defRPr sz="1000"/>
          </a:pPr>
          <a:endParaRPr lang="en-US"/>
        </a:p>
      </c:txPr>
    </c:legend>
    <c:plotVisOnly val="1"/>
    <c:dispBlanksAs val="gap"/>
    <c:showDLblsOverMax val="0"/>
  </c:chart>
  <c:spPr>
    <a:ln>
      <a:solidFill>
        <a:schemeClr val="tx1"/>
      </a:solidFill>
    </a:ln>
  </c:spPr>
  <c:txPr>
    <a:bodyPr/>
    <a:lstStyle/>
    <a:p>
      <a:pPr>
        <a:defRPr sz="105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5828571089699"/>
          <c:y val="3.6502986163626301E-2"/>
          <c:w val="0.80965085866902897"/>
          <c:h val="0.78681831437736904"/>
        </c:manualLayout>
      </c:layout>
      <c:lineChart>
        <c:grouping val="standard"/>
        <c:varyColors val="0"/>
        <c:ser>
          <c:idx val="0"/>
          <c:order val="0"/>
          <c:tx>
            <c:strRef>
              <c:f>'Collectives New'!$R$86</c:f>
              <c:strCache>
                <c:ptCount val="1"/>
                <c:pt idx="0">
                  <c:v>MPJ Express niodev</c:v>
                </c:pt>
              </c:strCache>
            </c:strRef>
          </c:tx>
          <c:spPr>
            <a:ln w="6350">
              <a:solidFill>
                <a:srgbClr val="263D86"/>
              </a:solidFill>
            </a:ln>
          </c:spPr>
          <c:marker>
            <c:symbol val="square"/>
            <c:size val="7"/>
            <c:spPr>
              <a:noFill/>
              <a:ln w="6350">
                <a:solidFill>
                  <a:srgbClr val="263D86"/>
                </a:solidFill>
              </a:ln>
            </c:spPr>
          </c:marker>
          <c:cat>
            <c:strRef>
              <c:f>'Collectives New'!$P$88:$P$98</c:f>
              <c:strCache>
                <c:ptCount val="11"/>
                <c:pt idx="0">
                  <c:v>16K</c:v>
                </c:pt>
                <c:pt idx="1">
                  <c:v>32K</c:v>
                </c:pt>
                <c:pt idx="2">
                  <c:v>64K</c:v>
                </c:pt>
                <c:pt idx="3">
                  <c:v>128K</c:v>
                </c:pt>
                <c:pt idx="4">
                  <c:v>256K</c:v>
                </c:pt>
                <c:pt idx="5">
                  <c:v>512K</c:v>
                </c:pt>
                <c:pt idx="6">
                  <c:v>1M</c:v>
                </c:pt>
                <c:pt idx="7">
                  <c:v>2M</c:v>
                </c:pt>
                <c:pt idx="8">
                  <c:v>4M</c:v>
                </c:pt>
                <c:pt idx="9">
                  <c:v>8M</c:v>
                </c:pt>
                <c:pt idx="10">
                  <c:v>16M</c:v>
                </c:pt>
              </c:strCache>
            </c:strRef>
          </c:cat>
          <c:val>
            <c:numRef>
              <c:f>'Collectives New'!$R$88:$R$98</c:f>
              <c:numCache>
                <c:formatCode>General</c:formatCode>
                <c:ptCount val="11"/>
                <c:pt idx="0">
                  <c:v>36.145047219031198</c:v>
                </c:pt>
                <c:pt idx="1">
                  <c:v>36.824267908783902</c:v>
                </c:pt>
                <c:pt idx="2">
                  <c:v>31.298442944471901</c:v>
                </c:pt>
                <c:pt idx="3">
                  <c:v>28.257069979838299</c:v>
                </c:pt>
                <c:pt idx="4">
                  <c:v>28.520243872251601</c:v>
                </c:pt>
                <c:pt idx="5">
                  <c:v>28.585744170137399</c:v>
                </c:pt>
                <c:pt idx="6">
                  <c:v>28.532618698522</c:v>
                </c:pt>
                <c:pt idx="7">
                  <c:v>28.608197173032099</c:v>
                </c:pt>
                <c:pt idx="8">
                  <c:v>28.528018478499199</c:v>
                </c:pt>
                <c:pt idx="9">
                  <c:v>28.490512888554701</c:v>
                </c:pt>
                <c:pt idx="10">
                  <c:v>28.5237834310045</c:v>
                </c:pt>
              </c:numCache>
            </c:numRef>
          </c:val>
          <c:smooth val="0"/>
        </c:ser>
        <c:ser>
          <c:idx val="1"/>
          <c:order val="1"/>
          <c:tx>
            <c:strRef>
              <c:f>'Collectives New'!$Q$86</c:f>
              <c:strCache>
                <c:ptCount val="1"/>
                <c:pt idx="0">
                  <c:v>MPJ Express hybdev</c:v>
                </c:pt>
              </c:strCache>
            </c:strRef>
          </c:tx>
          <c:spPr>
            <a:ln w="3175">
              <a:solidFill>
                <a:srgbClr val="6DEE26"/>
              </a:solidFill>
            </a:ln>
          </c:spPr>
          <c:marker>
            <c:symbol val="diamond"/>
            <c:size val="7"/>
            <c:spPr>
              <a:noFill/>
              <a:ln w="12700">
                <a:solidFill>
                  <a:srgbClr val="6DEE26"/>
                </a:solidFill>
              </a:ln>
            </c:spPr>
          </c:marker>
          <c:cat>
            <c:strRef>
              <c:f>'Collectives New'!$P$88:$P$98</c:f>
              <c:strCache>
                <c:ptCount val="11"/>
                <c:pt idx="0">
                  <c:v>16K</c:v>
                </c:pt>
                <c:pt idx="1">
                  <c:v>32K</c:v>
                </c:pt>
                <c:pt idx="2">
                  <c:v>64K</c:v>
                </c:pt>
                <c:pt idx="3">
                  <c:v>128K</c:v>
                </c:pt>
                <c:pt idx="4">
                  <c:v>256K</c:v>
                </c:pt>
                <c:pt idx="5">
                  <c:v>512K</c:v>
                </c:pt>
                <c:pt idx="6">
                  <c:v>1M</c:v>
                </c:pt>
                <c:pt idx="7">
                  <c:v>2M</c:v>
                </c:pt>
                <c:pt idx="8">
                  <c:v>4M</c:v>
                </c:pt>
                <c:pt idx="9">
                  <c:v>8M</c:v>
                </c:pt>
                <c:pt idx="10">
                  <c:v>16M</c:v>
                </c:pt>
              </c:strCache>
            </c:strRef>
          </c:cat>
          <c:val>
            <c:numRef>
              <c:f>'Collectives New'!$Q$88:$Q$98</c:f>
              <c:numCache>
                <c:formatCode>General</c:formatCode>
                <c:ptCount val="11"/>
                <c:pt idx="0">
                  <c:v>28.591515796132501</c:v>
                </c:pt>
                <c:pt idx="1">
                  <c:v>28.5344674680819</c:v>
                </c:pt>
                <c:pt idx="2">
                  <c:v>28.563356171677999</c:v>
                </c:pt>
                <c:pt idx="3">
                  <c:v>28.183179928219001</c:v>
                </c:pt>
                <c:pt idx="4">
                  <c:v>28.493732101242699</c:v>
                </c:pt>
                <c:pt idx="5">
                  <c:v>28.5745036408752</c:v>
                </c:pt>
                <c:pt idx="6">
                  <c:v>28.595365972494001</c:v>
                </c:pt>
                <c:pt idx="7">
                  <c:v>28.595355671058499</c:v>
                </c:pt>
                <c:pt idx="8">
                  <c:v>28.597776742843301</c:v>
                </c:pt>
                <c:pt idx="9">
                  <c:v>28.513868716197699</c:v>
                </c:pt>
                <c:pt idx="10">
                  <c:v>28.557900697354299</c:v>
                </c:pt>
              </c:numCache>
            </c:numRef>
          </c:val>
          <c:smooth val="0"/>
        </c:ser>
        <c:ser>
          <c:idx val="2"/>
          <c:order val="2"/>
          <c:tx>
            <c:strRef>
              <c:f>'Collectives New'!$S$86</c:f>
              <c:strCache>
                <c:ptCount val="1"/>
                <c:pt idx="0">
                  <c:v>MPJ Express natmpjdev</c:v>
                </c:pt>
              </c:strCache>
            </c:strRef>
          </c:tx>
          <c:spPr>
            <a:ln w="3175">
              <a:solidFill>
                <a:schemeClr val="accent1">
                  <a:lumMod val="50000"/>
                </a:schemeClr>
              </a:solidFill>
            </a:ln>
          </c:spPr>
          <c:marker>
            <c:symbol val="triangle"/>
            <c:size val="7"/>
            <c:spPr>
              <a:noFill/>
              <a:ln w="12700">
                <a:solidFill>
                  <a:schemeClr val="accent1">
                    <a:lumMod val="50000"/>
                  </a:schemeClr>
                </a:solidFill>
              </a:ln>
            </c:spPr>
          </c:marker>
          <c:cat>
            <c:strRef>
              <c:f>'Collectives New'!$P$88:$P$98</c:f>
              <c:strCache>
                <c:ptCount val="11"/>
                <c:pt idx="0">
                  <c:v>16K</c:v>
                </c:pt>
                <c:pt idx="1">
                  <c:v>32K</c:v>
                </c:pt>
                <c:pt idx="2">
                  <c:v>64K</c:v>
                </c:pt>
                <c:pt idx="3">
                  <c:v>128K</c:v>
                </c:pt>
                <c:pt idx="4">
                  <c:v>256K</c:v>
                </c:pt>
                <c:pt idx="5">
                  <c:v>512K</c:v>
                </c:pt>
                <c:pt idx="6">
                  <c:v>1M</c:v>
                </c:pt>
                <c:pt idx="7">
                  <c:v>2M</c:v>
                </c:pt>
                <c:pt idx="8">
                  <c:v>4M</c:v>
                </c:pt>
                <c:pt idx="9">
                  <c:v>8M</c:v>
                </c:pt>
                <c:pt idx="10">
                  <c:v>16M</c:v>
                </c:pt>
              </c:strCache>
            </c:strRef>
          </c:cat>
          <c:val>
            <c:numRef>
              <c:f>'Collectives New'!$S$88:$S$98</c:f>
              <c:numCache>
                <c:formatCode>General</c:formatCode>
                <c:ptCount val="11"/>
                <c:pt idx="0">
                  <c:v>42.419402611423799</c:v>
                </c:pt>
                <c:pt idx="1">
                  <c:v>64.760227433466497</c:v>
                </c:pt>
                <c:pt idx="2">
                  <c:v>101.36105630865499</c:v>
                </c:pt>
                <c:pt idx="3">
                  <c:v>193.481842215836</c:v>
                </c:pt>
                <c:pt idx="4">
                  <c:v>225.99485018649099</c:v>
                </c:pt>
                <c:pt idx="5">
                  <c:v>66.489984605372598</c:v>
                </c:pt>
                <c:pt idx="6">
                  <c:v>97.049052270351595</c:v>
                </c:pt>
                <c:pt idx="7">
                  <c:v>99.807761406263594</c:v>
                </c:pt>
                <c:pt idx="8">
                  <c:v>89.519256976828402</c:v>
                </c:pt>
                <c:pt idx="9">
                  <c:v>92.7466557565605</c:v>
                </c:pt>
                <c:pt idx="10">
                  <c:v>81.668860891535701</c:v>
                </c:pt>
              </c:numCache>
            </c:numRef>
          </c:val>
          <c:smooth val="0"/>
        </c:ser>
        <c:ser>
          <c:idx val="3"/>
          <c:order val="3"/>
          <c:tx>
            <c:strRef>
              <c:f>'Collectives New'!$U$86</c:f>
              <c:strCache>
                <c:ptCount val="1"/>
                <c:pt idx="0">
                  <c:v>MPJ Express natmpjdev J</c:v>
                </c:pt>
              </c:strCache>
            </c:strRef>
          </c:tx>
          <c:spPr>
            <a:ln w="3175">
              <a:solidFill>
                <a:srgbClr val="F08A24"/>
              </a:solidFill>
            </a:ln>
          </c:spPr>
          <c:marker>
            <c:symbol val="x"/>
            <c:size val="7"/>
            <c:spPr>
              <a:noFill/>
              <a:ln w="12700">
                <a:solidFill>
                  <a:srgbClr val="F08A24"/>
                </a:solidFill>
              </a:ln>
            </c:spPr>
          </c:marker>
          <c:cat>
            <c:strRef>
              <c:f>'Collectives New'!$P$88:$P$98</c:f>
              <c:strCache>
                <c:ptCount val="11"/>
                <c:pt idx="0">
                  <c:v>16K</c:v>
                </c:pt>
                <c:pt idx="1">
                  <c:v>32K</c:v>
                </c:pt>
                <c:pt idx="2">
                  <c:v>64K</c:v>
                </c:pt>
                <c:pt idx="3">
                  <c:v>128K</c:v>
                </c:pt>
                <c:pt idx="4">
                  <c:v>256K</c:v>
                </c:pt>
                <c:pt idx="5">
                  <c:v>512K</c:v>
                </c:pt>
                <c:pt idx="6">
                  <c:v>1M</c:v>
                </c:pt>
                <c:pt idx="7">
                  <c:v>2M</c:v>
                </c:pt>
                <c:pt idx="8">
                  <c:v>4M</c:v>
                </c:pt>
                <c:pt idx="9">
                  <c:v>8M</c:v>
                </c:pt>
                <c:pt idx="10">
                  <c:v>16M</c:v>
                </c:pt>
              </c:strCache>
            </c:strRef>
          </c:cat>
          <c:val>
            <c:numRef>
              <c:f>'Collectives New'!$U$88:$U$98</c:f>
              <c:numCache>
                <c:formatCode>General</c:formatCode>
                <c:ptCount val="11"/>
                <c:pt idx="0">
                  <c:v>110.347711847089</c:v>
                </c:pt>
                <c:pt idx="1">
                  <c:v>94.492762202857406</c:v>
                </c:pt>
                <c:pt idx="2">
                  <c:v>109.766006264692</c:v>
                </c:pt>
                <c:pt idx="3">
                  <c:v>65.808374819536894</c:v>
                </c:pt>
                <c:pt idx="4">
                  <c:v>66.222667873988996</c:v>
                </c:pt>
                <c:pt idx="5">
                  <c:v>46.415997139387898</c:v>
                </c:pt>
                <c:pt idx="6">
                  <c:v>59.257154015122801</c:v>
                </c:pt>
                <c:pt idx="7">
                  <c:v>58.746014961242501</c:v>
                </c:pt>
                <c:pt idx="8">
                  <c:v>62.3551364805163</c:v>
                </c:pt>
                <c:pt idx="9">
                  <c:v>65.285087545891002</c:v>
                </c:pt>
                <c:pt idx="10">
                  <c:v>64.945913075223601</c:v>
                </c:pt>
              </c:numCache>
            </c:numRef>
          </c:val>
          <c:smooth val="0"/>
        </c:ser>
        <c:ser>
          <c:idx val="4"/>
          <c:order val="4"/>
          <c:tx>
            <c:strRef>
              <c:f>'Collectives New'!$T$86</c:f>
              <c:strCache>
                <c:ptCount val="1"/>
                <c:pt idx="0">
                  <c:v>MPICH3</c:v>
                </c:pt>
              </c:strCache>
            </c:strRef>
          </c:tx>
          <c:spPr>
            <a:ln w="3175">
              <a:solidFill>
                <a:srgbClr val="C00000"/>
              </a:solidFill>
            </a:ln>
          </c:spPr>
          <c:marker>
            <c:symbol val="circle"/>
            <c:size val="7"/>
            <c:spPr>
              <a:noFill/>
              <a:ln w="12700">
                <a:solidFill>
                  <a:srgbClr val="C00000"/>
                </a:solidFill>
              </a:ln>
            </c:spPr>
          </c:marker>
          <c:cat>
            <c:strRef>
              <c:f>'Collectives New'!$P$88:$P$98</c:f>
              <c:strCache>
                <c:ptCount val="11"/>
                <c:pt idx="0">
                  <c:v>16K</c:v>
                </c:pt>
                <c:pt idx="1">
                  <c:v>32K</c:v>
                </c:pt>
                <c:pt idx="2">
                  <c:v>64K</c:v>
                </c:pt>
                <c:pt idx="3">
                  <c:v>128K</c:v>
                </c:pt>
                <c:pt idx="4">
                  <c:v>256K</c:v>
                </c:pt>
                <c:pt idx="5">
                  <c:v>512K</c:v>
                </c:pt>
                <c:pt idx="6">
                  <c:v>1M</c:v>
                </c:pt>
                <c:pt idx="7">
                  <c:v>2M</c:v>
                </c:pt>
                <c:pt idx="8">
                  <c:v>4M</c:v>
                </c:pt>
                <c:pt idx="9">
                  <c:v>8M</c:v>
                </c:pt>
                <c:pt idx="10">
                  <c:v>16M</c:v>
                </c:pt>
              </c:strCache>
            </c:strRef>
          </c:cat>
          <c:val>
            <c:numRef>
              <c:f>'Collectives New'!$T$88:$T$98</c:f>
              <c:numCache>
                <c:formatCode>General</c:formatCode>
                <c:ptCount val="11"/>
                <c:pt idx="0">
                  <c:v>36.313400000000001</c:v>
                </c:pt>
                <c:pt idx="1">
                  <c:v>65.961699999999993</c:v>
                </c:pt>
                <c:pt idx="2">
                  <c:v>105.042</c:v>
                </c:pt>
                <c:pt idx="3">
                  <c:v>176.26</c:v>
                </c:pt>
                <c:pt idx="4">
                  <c:v>230.29499999999999</c:v>
                </c:pt>
                <c:pt idx="5">
                  <c:v>67.243799999999993</c:v>
                </c:pt>
                <c:pt idx="6">
                  <c:v>97.522599999999997</c:v>
                </c:pt>
                <c:pt idx="7">
                  <c:v>99.977699999999999</c:v>
                </c:pt>
                <c:pt idx="8">
                  <c:v>90.383300000000006</c:v>
                </c:pt>
                <c:pt idx="9">
                  <c:v>92.389300000000006</c:v>
                </c:pt>
                <c:pt idx="10">
                  <c:v>82.262100000000004</c:v>
                </c:pt>
              </c:numCache>
            </c:numRef>
          </c:val>
          <c:smooth val="0"/>
        </c:ser>
        <c:dLbls>
          <c:showLegendKey val="0"/>
          <c:showVal val="0"/>
          <c:showCatName val="0"/>
          <c:showSerName val="0"/>
          <c:showPercent val="0"/>
          <c:showBubbleSize val="0"/>
        </c:dLbls>
        <c:marker val="1"/>
        <c:smooth val="0"/>
        <c:axId val="121706368"/>
        <c:axId val="121716736"/>
      </c:lineChart>
      <c:catAx>
        <c:axId val="121706368"/>
        <c:scaling>
          <c:orientation val="minMax"/>
        </c:scaling>
        <c:delete val="0"/>
        <c:axPos val="b"/>
        <c:majorGridlines>
          <c:spPr>
            <a:ln w="3175">
              <a:solidFill>
                <a:schemeClr val="bg1">
                  <a:lumMod val="50000"/>
                </a:schemeClr>
              </a:solidFill>
              <a:prstDash val="sysDot"/>
            </a:ln>
          </c:spPr>
        </c:majorGridlines>
        <c:title>
          <c:tx>
            <c:rich>
              <a:bodyPr/>
              <a:lstStyle/>
              <a:p>
                <a:pPr>
                  <a:defRPr b="0"/>
                </a:pPr>
                <a:r>
                  <a:rPr lang="en-US" b="0"/>
                  <a:t>Size in Bytes</a:t>
                </a:r>
              </a:p>
            </c:rich>
          </c:tx>
          <c:overlay val="0"/>
        </c:title>
        <c:numFmt formatCode="@" sourceLinked="0"/>
        <c:majorTickMark val="cross"/>
        <c:minorTickMark val="none"/>
        <c:tickLblPos val="nextTo"/>
        <c:spPr>
          <a:ln w="3175"/>
        </c:spPr>
        <c:txPr>
          <a:bodyPr/>
          <a:lstStyle/>
          <a:p>
            <a:pPr>
              <a:defRPr sz="900"/>
            </a:pPr>
            <a:endParaRPr lang="en-US"/>
          </a:p>
        </c:txPr>
        <c:crossAx val="121716736"/>
        <c:crosses val="autoZero"/>
        <c:auto val="1"/>
        <c:lblAlgn val="ctr"/>
        <c:lblOffset val="100"/>
        <c:tickLblSkip val="2"/>
        <c:noMultiLvlLbl val="0"/>
      </c:catAx>
      <c:valAx>
        <c:axId val="121716736"/>
        <c:scaling>
          <c:orientation val="minMax"/>
        </c:scaling>
        <c:delete val="0"/>
        <c:axPos val="l"/>
        <c:majorGridlines>
          <c:spPr>
            <a:ln w="3175">
              <a:solidFill>
                <a:schemeClr val="bg1">
                  <a:lumMod val="50000"/>
                </a:schemeClr>
              </a:solidFill>
              <a:prstDash val="sysDot"/>
            </a:ln>
          </c:spPr>
        </c:majorGridlines>
        <c:title>
          <c:tx>
            <c:rich>
              <a:bodyPr rot="-5400000" vert="horz"/>
              <a:lstStyle/>
              <a:p>
                <a:pPr>
                  <a:defRPr b="0"/>
                </a:pPr>
                <a:r>
                  <a:rPr lang="en-US" b="0"/>
                  <a:t>Bandwidth in Mbps</a:t>
                </a:r>
              </a:p>
            </c:rich>
          </c:tx>
          <c:overlay val="0"/>
        </c:title>
        <c:numFmt formatCode="General" sourceLinked="1"/>
        <c:majorTickMark val="out"/>
        <c:minorTickMark val="in"/>
        <c:tickLblPos val="nextTo"/>
        <c:txPr>
          <a:bodyPr/>
          <a:lstStyle/>
          <a:p>
            <a:pPr>
              <a:defRPr sz="900"/>
            </a:pPr>
            <a:endParaRPr lang="en-US"/>
          </a:p>
        </c:txPr>
        <c:crossAx val="121706368"/>
        <c:crosses val="autoZero"/>
        <c:crossBetween val="midCat"/>
        <c:minorUnit val="50"/>
      </c:valAx>
    </c:plotArea>
    <c:legend>
      <c:legendPos val="r"/>
      <c:layout>
        <c:manualLayout>
          <c:xMode val="edge"/>
          <c:yMode val="edge"/>
          <c:x val="0.44755100533018"/>
          <c:y val="5.8351560221639003E-2"/>
          <c:w val="0.52808359182374898"/>
          <c:h val="0.32287440172919601"/>
        </c:manualLayout>
      </c:layout>
      <c:overlay val="0"/>
      <c:spPr>
        <a:solidFill>
          <a:schemeClr val="bg1">
            <a:alpha val="50000"/>
          </a:schemeClr>
        </a:solidFill>
      </c:spPr>
    </c:legend>
    <c:plotVisOnly val="1"/>
    <c:dispBlanksAs val="gap"/>
    <c:showDLblsOverMax val="0"/>
  </c:chart>
  <c:spPr>
    <a:ln>
      <a:solidFill>
        <a:schemeClr val="tx1"/>
      </a:solidFill>
    </a:ln>
  </c:spPr>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60553708206301"/>
          <c:y val="3.6502986163626301E-2"/>
          <c:w val="0.79825265766261799"/>
          <c:h val="0.77447070124318096"/>
        </c:manualLayout>
      </c:layout>
      <c:lineChart>
        <c:grouping val="standard"/>
        <c:varyColors val="0"/>
        <c:ser>
          <c:idx val="0"/>
          <c:order val="0"/>
          <c:tx>
            <c:strRef>
              <c:f>'Collectives New'!$W$8</c:f>
              <c:strCache>
                <c:ptCount val="1"/>
                <c:pt idx="0">
                  <c:v>MVAPICH2.2</c:v>
                </c:pt>
              </c:strCache>
            </c:strRef>
          </c:tx>
          <c:spPr>
            <a:ln w="6350">
              <a:solidFill>
                <a:srgbClr val="FF0000"/>
              </a:solidFill>
            </a:ln>
          </c:spPr>
          <c:marker>
            <c:symbol val="dash"/>
            <c:size val="7"/>
            <c:spPr>
              <a:noFill/>
              <a:ln w="6350">
                <a:solidFill>
                  <a:srgbClr val="FF0000"/>
                </a:solidFill>
              </a:ln>
            </c:spPr>
          </c:marker>
          <c:cat>
            <c:strRef>
              <c:f>'Collectives New'!$T$9:$T$20</c:f>
              <c:strCache>
                <c:ptCount val="12"/>
                <c:pt idx="0">
                  <c:v>8K</c:v>
                </c:pt>
                <c:pt idx="1">
                  <c:v>16K</c:v>
                </c:pt>
                <c:pt idx="2">
                  <c:v>32K</c:v>
                </c:pt>
                <c:pt idx="3">
                  <c:v>64K</c:v>
                </c:pt>
                <c:pt idx="4">
                  <c:v>128K</c:v>
                </c:pt>
                <c:pt idx="5">
                  <c:v>256K</c:v>
                </c:pt>
                <c:pt idx="6">
                  <c:v>512K</c:v>
                </c:pt>
                <c:pt idx="7">
                  <c:v>1M</c:v>
                </c:pt>
                <c:pt idx="8">
                  <c:v>2M</c:v>
                </c:pt>
                <c:pt idx="9">
                  <c:v>4M</c:v>
                </c:pt>
                <c:pt idx="10">
                  <c:v>8M</c:v>
                </c:pt>
                <c:pt idx="11">
                  <c:v>16M</c:v>
                </c:pt>
              </c:strCache>
            </c:strRef>
          </c:cat>
          <c:val>
            <c:numRef>
              <c:f>'Collectives New'!$W$9:$W$20</c:f>
              <c:numCache>
                <c:formatCode>General</c:formatCode>
                <c:ptCount val="12"/>
                <c:pt idx="0">
                  <c:v>5164.38</c:v>
                </c:pt>
                <c:pt idx="1">
                  <c:v>6983.06</c:v>
                </c:pt>
                <c:pt idx="2">
                  <c:v>6483.9</c:v>
                </c:pt>
                <c:pt idx="3">
                  <c:v>6379.36</c:v>
                </c:pt>
                <c:pt idx="4">
                  <c:v>5050.9399999999996</c:v>
                </c:pt>
                <c:pt idx="5">
                  <c:v>5182.18</c:v>
                </c:pt>
                <c:pt idx="6">
                  <c:v>1899.66</c:v>
                </c:pt>
                <c:pt idx="7">
                  <c:v>2187.2199999999998</c:v>
                </c:pt>
                <c:pt idx="8">
                  <c:v>2286.58</c:v>
                </c:pt>
                <c:pt idx="9">
                  <c:v>1745.78</c:v>
                </c:pt>
                <c:pt idx="10">
                  <c:v>1810.87</c:v>
                </c:pt>
                <c:pt idx="11">
                  <c:v>2004.62</c:v>
                </c:pt>
              </c:numCache>
            </c:numRef>
          </c:val>
          <c:smooth val="0"/>
        </c:ser>
        <c:ser>
          <c:idx val="1"/>
          <c:order val="1"/>
          <c:tx>
            <c:strRef>
              <c:f>'Collectives New'!$U$8</c:f>
              <c:strCache>
                <c:ptCount val="1"/>
                <c:pt idx="0">
                  <c:v>MPJ Express natmpjdev</c:v>
                </c:pt>
              </c:strCache>
            </c:strRef>
          </c:tx>
          <c:spPr>
            <a:ln w="3175">
              <a:solidFill>
                <a:srgbClr val="00B050"/>
              </a:solidFill>
            </a:ln>
          </c:spPr>
          <c:marker>
            <c:symbol val="plus"/>
            <c:size val="7"/>
            <c:spPr>
              <a:noFill/>
              <a:ln w="12700">
                <a:solidFill>
                  <a:srgbClr val="00B050"/>
                </a:solidFill>
              </a:ln>
            </c:spPr>
          </c:marker>
          <c:cat>
            <c:strRef>
              <c:f>'Collectives New'!$T$9:$T$20</c:f>
              <c:strCache>
                <c:ptCount val="12"/>
                <c:pt idx="0">
                  <c:v>8K</c:v>
                </c:pt>
                <c:pt idx="1">
                  <c:v>16K</c:v>
                </c:pt>
                <c:pt idx="2">
                  <c:v>32K</c:v>
                </c:pt>
                <c:pt idx="3">
                  <c:v>64K</c:v>
                </c:pt>
                <c:pt idx="4">
                  <c:v>128K</c:v>
                </c:pt>
                <c:pt idx="5">
                  <c:v>256K</c:v>
                </c:pt>
                <c:pt idx="6">
                  <c:v>512K</c:v>
                </c:pt>
                <c:pt idx="7">
                  <c:v>1M</c:v>
                </c:pt>
                <c:pt idx="8">
                  <c:v>2M</c:v>
                </c:pt>
                <c:pt idx="9">
                  <c:v>4M</c:v>
                </c:pt>
                <c:pt idx="10">
                  <c:v>8M</c:v>
                </c:pt>
                <c:pt idx="11">
                  <c:v>16M</c:v>
                </c:pt>
              </c:strCache>
            </c:strRef>
          </c:cat>
          <c:val>
            <c:numRef>
              <c:f>'Collectives New'!$U$9:$U$20</c:f>
              <c:numCache>
                <c:formatCode>General</c:formatCode>
                <c:ptCount val="12"/>
                <c:pt idx="0">
                  <c:v>1880.2620897326899</c:v>
                </c:pt>
                <c:pt idx="1">
                  <c:v>2525.6204462865999</c:v>
                </c:pt>
                <c:pt idx="2">
                  <c:v>2544.5339157347398</c:v>
                </c:pt>
                <c:pt idx="3">
                  <c:v>3240.8691423632299</c:v>
                </c:pt>
                <c:pt idx="4">
                  <c:v>1947.85441553487</c:v>
                </c:pt>
                <c:pt idx="5">
                  <c:v>2330.0102351160499</c:v>
                </c:pt>
                <c:pt idx="6">
                  <c:v>1501.98239380932</c:v>
                </c:pt>
                <c:pt idx="7">
                  <c:v>1523.5235434772401</c:v>
                </c:pt>
                <c:pt idx="8">
                  <c:v>1525.3477212233799</c:v>
                </c:pt>
                <c:pt idx="9">
                  <c:v>661.58794150031997</c:v>
                </c:pt>
                <c:pt idx="10">
                  <c:v>922.24385812843002</c:v>
                </c:pt>
                <c:pt idx="11">
                  <c:v>1141.4830722578499</c:v>
                </c:pt>
              </c:numCache>
            </c:numRef>
          </c:val>
          <c:smooth val="0"/>
        </c:ser>
        <c:ser>
          <c:idx val="2"/>
          <c:order val="2"/>
          <c:tx>
            <c:strRef>
              <c:f>'Collectives New'!$V$8</c:f>
              <c:strCache>
                <c:ptCount val="1"/>
                <c:pt idx="0">
                  <c:v>MPJ Express natmpjdev J</c:v>
                </c:pt>
              </c:strCache>
            </c:strRef>
          </c:tx>
          <c:spPr>
            <a:ln w="3175">
              <a:solidFill>
                <a:srgbClr val="EBD21D"/>
              </a:solidFill>
            </a:ln>
          </c:spPr>
          <c:marker>
            <c:symbol val="dot"/>
            <c:size val="7"/>
            <c:spPr>
              <a:noFill/>
              <a:ln w="12700">
                <a:solidFill>
                  <a:srgbClr val="EBD21D"/>
                </a:solidFill>
              </a:ln>
            </c:spPr>
          </c:marker>
          <c:cat>
            <c:strRef>
              <c:f>'Collectives New'!$T$9:$T$20</c:f>
              <c:strCache>
                <c:ptCount val="12"/>
                <c:pt idx="0">
                  <c:v>8K</c:v>
                </c:pt>
                <c:pt idx="1">
                  <c:v>16K</c:v>
                </c:pt>
                <c:pt idx="2">
                  <c:v>32K</c:v>
                </c:pt>
                <c:pt idx="3">
                  <c:v>64K</c:v>
                </c:pt>
                <c:pt idx="4">
                  <c:v>128K</c:v>
                </c:pt>
                <c:pt idx="5">
                  <c:v>256K</c:v>
                </c:pt>
                <c:pt idx="6">
                  <c:v>512K</c:v>
                </c:pt>
                <c:pt idx="7">
                  <c:v>1M</c:v>
                </c:pt>
                <c:pt idx="8">
                  <c:v>2M</c:v>
                </c:pt>
                <c:pt idx="9">
                  <c:v>4M</c:v>
                </c:pt>
                <c:pt idx="10">
                  <c:v>8M</c:v>
                </c:pt>
                <c:pt idx="11">
                  <c:v>16M</c:v>
                </c:pt>
              </c:strCache>
            </c:strRef>
          </c:cat>
          <c:val>
            <c:numRef>
              <c:f>'Collectives New'!$V$9:$V$20</c:f>
              <c:numCache>
                <c:formatCode>General</c:formatCode>
                <c:ptCount val="12"/>
                <c:pt idx="0">
                  <c:v>790.91288549341198</c:v>
                </c:pt>
                <c:pt idx="1">
                  <c:v>1316.78464234072</c:v>
                </c:pt>
                <c:pt idx="2">
                  <c:v>965.23902787157795</c:v>
                </c:pt>
                <c:pt idx="3">
                  <c:v>1165.9621401162201</c:v>
                </c:pt>
                <c:pt idx="4">
                  <c:v>1261.50956235582</c:v>
                </c:pt>
                <c:pt idx="5">
                  <c:v>1404.0819437360101</c:v>
                </c:pt>
                <c:pt idx="6">
                  <c:v>1428.42724271105</c:v>
                </c:pt>
                <c:pt idx="7">
                  <c:v>1538.0876394316099</c:v>
                </c:pt>
                <c:pt idx="8">
                  <c:v>1443.6458331507199</c:v>
                </c:pt>
                <c:pt idx="9">
                  <c:v>1427.6598862569799</c:v>
                </c:pt>
                <c:pt idx="10">
                  <c:v>1370.7500174310501</c:v>
                </c:pt>
                <c:pt idx="11">
                  <c:v>1409.7649329048299</c:v>
                </c:pt>
              </c:numCache>
            </c:numRef>
          </c:val>
          <c:smooth val="0"/>
        </c:ser>
        <c:dLbls>
          <c:showLegendKey val="0"/>
          <c:showVal val="0"/>
          <c:showCatName val="0"/>
          <c:showSerName val="0"/>
          <c:showPercent val="0"/>
          <c:showBubbleSize val="0"/>
        </c:dLbls>
        <c:marker val="1"/>
        <c:smooth val="0"/>
        <c:axId val="121742464"/>
        <c:axId val="121744768"/>
      </c:lineChart>
      <c:catAx>
        <c:axId val="121742464"/>
        <c:scaling>
          <c:orientation val="minMax"/>
        </c:scaling>
        <c:delete val="0"/>
        <c:axPos val="b"/>
        <c:majorGridlines>
          <c:spPr>
            <a:ln w="3175">
              <a:solidFill>
                <a:schemeClr val="bg1">
                  <a:lumMod val="50000"/>
                </a:schemeClr>
              </a:solidFill>
              <a:prstDash val="sysDot"/>
            </a:ln>
          </c:spPr>
        </c:majorGridlines>
        <c:title>
          <c:tx>
            <c:rich>
              <a:bodyPr/>
              <a:lstStyle/>
              <a:p>
                <a:pPr>
                  <a:defRPr b="0"/>
                </a:pPr>
                <a:r>
                  <a:rPr lang="en-US" b="0"/>
                  <a:t>Size in Bytes</a:t>
                </a:r>
              </a:p>
            </c:rich>
          </c:tx>
          <c:overlay val="0"/>
        </c:title>
        <c:numFmt formatCode="@" sourceLinked="0"/>
        <c:majorTickMark val="cross"/>
        <c:minorTickMark val="none"/>
        <c:tickLblPos val="nextTo"/>
        <c:spPr>
          <a:ln w="3175"/>
        </c:spPr>
        <c:txPr>
          <a:bodyPr/>
          <a:lstStyle/>
          <a:p>
            <a:pPr>
              <a:defRPr sz="900"/>
            </a:pPr>
            <a:endParaRPr lang="en-US"/>
          </a:p>
        </c:txPr>
        <c:crossAx val="121744768"/>
        <c:crosses val="autoZero"/>
        <c:auto val="1"/>
        <c:lblAlgn val="ctr"/>
        <c:lblOffset val="100"/>
        <c:tickLblSkip val="2"/>
        <c:noMultiLvlLbl val="0"/>
      </c:catAx>
      <c:valAx>
        <c:axId val="121744768"/>
        <c:scaling>
          <c:orientation val="minMax"/>
        </c:scaling>
        <c:delete val="0"/>
        <c:axPos val="l"/>
        <c:majorGridlines>
          <c:spPr>
            <a:ln w="3175">
              <a:solidFill>
                <a:schemeClr val="bg1">
                  <a:lumMod val="50000"/>
                </a:schemeClr>
              </a:solidFill>
              <a:prstDash val="sysDot"/>
            </a:ln>
          </c:spPr>
        </c:majorGridlines>
        <c:title>
          <c:tx>
            <c:rich>
              <a:bodyPr rot="-5400000" vert="horz"/>
              <a:lstStyle/>
              <a:p>
                <a:pPr>
                  <a:defRPr b="0"/>
                </a:pPr>
                <a:r>
                  <a:rPr lang="en-US" b="0"/>
                  <a:t>Bandwidth in Mbps</a:t>
                </a:r>
              </a:p>
            </c:rich>
          </c:tx>
          <c:overlay val="0"/>
        </c:title>
        <c:numFmt formatCode="General" sourceLinked="1"/>
        <c:majorTickMark val="out"/>
        <c:minorTickMark val="in"/>
        <c:tickLblPos val="nextTo"/>
        <c:spPr>
          <a:ln>
            <a:noFill/>
          </a:ln>
        </c:spPr>
        <c:txPr>
          <a:bodyPr/>
          <a:lstStyle/>
          <a:p>
            <a:pPr>
              <a:defRPr sz="900"/>
            </a:pPr>
            <a:endParaRPr lang="en-US"/>
          </a:p>
        </c:txPr>
        <c:crossAx val="121742464"/>
        <c:crosses val="autoZero"/>
        <c:crossBetween val="midCat"/>
        <c:minorUnit val="2.5"/>
      </c:valAx>
    </c:plotArea>
    <c:legend>
      <c:legendPos val="r"/>
      <c:layout>
        <c:manualLayout>
          <c:xMode val="edge"/>
          <c:yMode val="edge"/>
          <c:x val="0.43647516427626498"/>
          <c:y val="4.7990667833187499E-2"/>
          <c:w val="0.50136985760430897"/>
          <c:h val="0.23854685190213301"/>
        </c:manualLayout>
      </c:layout>
      <c:overlay val="0"/>
      <c:spPr>
        <a:solidFill>
          <a:schemeClr val="bg1">
            <a:alpha val="85000"/>
          </a:schemeClr>
        </a:solidFill>
      </c:spPr>
      <c:txPr>
        <a:bodyPr/>
        <a:lstStyle/>
        <a:p>
          <a:pPr>
            <a:defRPr sz="1000"/>
          </a:pPr>
          <a:endParaRPr lang="en-US"/>
        </a:p>
      </c:txPr>
    </c:legend>
    <c:plotVisOnly val="1"/>
    <c:dispBlanksAs val="gap"/>
    <c:showDLblsOverMax val="0"/>
  </c:chart>
  <c:spPr>
    <a:ln>
      <a:solidFill>
        <a:schemeClr val="tx1"/>
      </a:solidFill>
    </a:ln>
  </c:spPr>
  <c:txPr>
    <a:bodyPr/>
    <a:lstStyle/>
    <a:p>
      <a:pPr>
        <a:defRPr sz="105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8580698769399"/>
          <c:y val="4.1813029596329099E-2"/>
          <c:w val="0.79293850658684195"/>
          <c:h val="0.750678821397325"/>
        </c:manualLayout>
      </c:layout>
      <c:scatterChart>
        <c:scatterStyle val="lineMarker"/>
        <c:varyColors val="0"/>
        <c:ser>
          <c:idx val="0"/>
          <c:order val="0"/>
          <c:tx>
            <c:strRef>
              <c:f>'NAS New'!$Q$5</c:f>
              <c:strCache>
                <c:ptCount val="1"/>
                <c:pt idx="0">
                  <c:v>MPJ Express niodev</c:v>
                </c:pt>
              </c:strCache>
            </c:strRef>
          </c:tx>
          <c:spPr>
            <a:ln w="3175">
              <a:solidFill>
                <a:srgbClr val="1E3C88">
                  <a:alpha val="71000"/>
                </a:srgbClr>
              </a:solidFill>
              <a:prstDash val="solid"/>
            </a:ln>
          </c:spPr>
          <c:marker>
            <c:symbol val="square"/>
            <c:size val="7"/>
            <c:spPr>
              <a:noFill/>
              <a:ln w="12700">
                <a:solidFill>
                  <a:srgbClr val="1E3C88"/>
                </a:solidFill>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New'!$Q$6:$Q$13</c:f>
              <c:numCache>
                <c:formatCode>General</c:formatCode>
                <c:ptCount val="8"/>
                <c:pt idx="0">
                  <c:v>479.5165714286</c:v>
                </c:pt>
                <c:pt idx="1">
                  <c:v>770.96937500000001</c:v>
                </c:pt>
                <c:pt idx="2">
                  <c:v>1319.8387142857</c:v>
                </c:pt>
                <c:pt idx="3">
                  <c:v>1644.8810000000001</c:v>
                </c:pt>
                <c:pt idx="4">
                  <c:v>1799.059</c:v>
                </c:pt>
                <c:pt idx="5">
                  <c:v>2372.8782000000001</c:v>
                </c:pt>
                <c:pt idx="6">
                  <c:v>2597.2759999999998</c:v>
                </c:pt>
                <c:pt idx="7">
                  <c:v>3451.9985999999999</c:v>
                </c:pt>
              </c:numCache>
            </c:numRef>
          </c:yVal>
          <c:smooth val="0"/>
        </c:ser>
        <c:ser>
          <c:idx val="1"/>
          <c:order val="1"/>
          <c:tx>
            <c:strRef>
              <c:f>'NAS New'!$R$5</c:f>
              <c:strCache>
                <c:ptCount val="1"/>
                <c:pt idx="0">
                  <c:v>MPJ Express hybdev</c:v>
                </c:pt>
              </c:strCache>
            </c:strRef>
          </c:tx>
          <c:spPr>
            <a:ln w="3175">
              <a:solidFill>
                <a:srgbClr val="6DEE26">
                  <a:alpha val="75000"/>
                </a:srgbClr>
              </a:solidFill>
              <a:prstDash val="solid"/>
            </a:ln>
          </c:spPr>
          <c:marker>
            <c:symbol val="diamond"/>
            <c:size val="7"/>
            <c:spPr>
              <a:noFill/>
              <a:ln w="12700">
                <a:solidFill>
                  <a:srgbClr val="6DEE26"/>
                </a:solidFill>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New'!$R$6:$R$13</c:f>
              <c:numCache>
                <c:formatCode>General</c:formatCode>
                <c:ptCount val="8"/>
                <c:pt idx="0">
                  <c:v>345.53100000000001</c:v>
                </c:pt>
                <c:pt idx="1">
                  <c:v>821.29624999999999</c:v>
                </c:pt>
                <c:pt idx="2">
                  <c:v>1417.1296</c:v>
                </c:pt>
                <c:pt idx="3">
                  <c:v>2483.2053999999998</c:v>
                </c:pt>
                <c:pt idx="4">
                  <c:v>2154.6014</c:v>
                </c:pt>
                <c:pt idx="5">
                  <c:v>3136.6404000000002</c:v>
                </c:pt>
                <c:pt idx="6">
                  <c:v>3248.6806000000001</c:v>
                </c:pt>
                <c:pt idx="7">
                  <c:v>3137.4196000000002</c:v>
                </c:pt>
              </c:numCache>
            </c:numRef>
          </c:yVal>
          <c:smooth val="0"/>
        </c:ser>
        <c:ser>
          <c:idx val="2"/>
          <c:order val="2"/>
          <c:tx>
            <c:strRef>
              <c:f>'NAS New'!$S$5</c:f>
              <c:strCache>
                <c:ptCount val="1"/>
                <c:pt idx="0">
                  <c:v>MPJ Express natmpjdev</c:v>
                </c:pt>
              </c:strCache>
            </c:strRef>
          </c:tx>
          <c:spPr>
            <a:ln w="3175">
              <a:solidFill>
                <a:schemeClr val="accent1">
                  <a:lumMod val="50000"/>
                </a:schemeClr>
              </a:solidFill>
              <a:prstDash val="solid"/>
            </a:ln>
          </c:spPr>
          <c:marker>
            <c:symbol val="triangle"/>
            <c:size val="7"/>
            <c:spPr>
              <a:noFill/>
              <a:ln w="12700">
                <a:solidFill>
                  <a:schemeClr val="accent1">
                    <a:lumMod val="50000"/>
                  </a:schemeClr>
                </a:solidFill>
                <a:prstDash val="solid"/>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New'!$S$6:$S$13</c:f>
              <c:numCache>
                <c:formatCode>General</c:formatCode>
                <c:ptCount val="8"/>
                <c:pt idx="0">
                  <c:v>449.55775</c:v>
                </c:pt>
                <c:pt idx="1">
                  <c:v>833.13149999999996</c:v>
                </c:pt>
                <c:pt idx="2">
                  <c:v>1591.82725</c:v>
                </c:pt>
                <c:pt idx="3">
                  <c:v>2545.16</c:v>
                </c:pt>
                <c:pt idx="4">
                  <c:v>1654.5088000000001</c:v>
                </c:pt>
                <c:pt idx="5">
                  <c:v>2113.9405999999999</c:v>
                </c:pt>
                <c:pt idx="6">
                  <c:v>1439.4931999999999</c:v>
                </c:pt>
                <c:pt idx="7">
                  <c:v>2415.2206000000001</c:v>
                </c:pt>
              </c:numCache>
            </c:numRef>
          </c:yVal>
          <c:smooth val="0"/>
        </c:ser>
        <c:ser>
          <c:idx val="3"/>
          <c:order val="3"/>
          <c:tx>
            <c:strRef>
              <c:f>'NAS New'!$T$5</c:f>
              <c:strCache>
                <c:ptCount val="1"/>
                <c:pt idx="0">
                  <c:v>FastMPJ</c:v>
                </c:pt>
              </c:strCache>
            </c:strRef>
          </c:tx>
          <c:spPr>
            <a:ln w="3175">
              <a:solidFill>
                <a:srgbClr val="FFCC00"/>
              </a:solidFill>
              <a:prstDash val="solid"/>
            </a:ln>
          </c:spPr>
          <c:marker>
            <c:symbol val="x"/>
            <c:size val="7"/>
            <c:spPr>
              <a:noFill/>
              <a:ln w="12700">
                <a:solidFill>
                  <a:srgbClr val="FFCC00"/>
                </a:solidFill>
                <a:prstDash val="solid"/>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New'!$T$6:$T$13</c:f>
              <c:numCache>
                <c:formatCode>General</c:formatCode>
                <c:ptCount val="8"/>
                <c:pt idx="0">
                  <c:v>411.68349999999998</c:v>
                </c:pt>
                <c:pt idx="1">
                  <c:v>739.01549999999997</c:v>
                </c:pt>
                <c:pt idx="2">
                  <c:v>1287.17425</c:v>
                </c:pt>
                <c:pt idx="3">
                  <c:v>1583.2231999999999</c:v>
                </c:pt>
                <c:pt idx="4">
                  <c:v>1462.2568000000001</c:v>
                </c:pt>
                <c:pt idx="5">
                  <c:v>1771.1122</c:v>
                </c:pt>
                <c:pt idx="6">
                  <c:v>1338.8838000000001</c:v>
                </c:pt>
                <c:pt idx="7">
                  <c:v>1824.1045999999999</c:v>
                </c:pt>
              </c:numCache>
            </c:numRef>
          </c:yVal>
          <c:smooth val="0"/>
        </c:ser>
        <c:dLbls>
          <c:showLegendKey val="0"/>
          <c:showVal val="0"/>
          <c:showCatName val="0"/>
          <c:showSerName val="0"/>
          <c:showPercent val="0"/>
          <c:showBubbleSize val="0"/>
        </c:dLbls>
        <c:axId val="89750912"/>
        <c:axId val="89782144"/>
      </c:scatterChart>
      <c:valAx>
        <c:axId val="89750912"/>
        <c:scaling>
          <c:logBase val="2"/>
          <c:orientation val="minMax"/>
          <c:max val="128"/>
          <c:min val="1"/>
        </c:scaling>
        <c:delete val="0"/>
        <c:axPos val="b"/>
        <c:majorGridlines>
          <c:spPr>
            <a:ln w="3175">
              <a:solidFill>
                <a:schemeClr val="bg1">
                  <a:lumMod val="50000"/>
                </a:schemeClr>
              </a:solidFill>
              <a:prstDash val="sysDot"/>
            </a:ln>
          </c:spPr>
        </c:majorGridlines>
        <c:minorGridlines>
          <c:spPr>
            <a:ln w="3175">
              <a:solidFill>
                <a:schemeClr val="tx1">
                  <a:lumMod val="65000"/>
                  <a:lumOff val="35000"/>
                </a:schemeClr>
              </a:solidFill>
            </a:ln>
          </c:spPr>
        </c:minorGridlines>
        <c:title>
          <c:tx>
            <c:rich>
              <a:bodyPr/>
              <a:lstStyle/>
              <a:p>
                <a:pPr>
                  <a:defRPr b="0"/>
                </a:pPr>
                <a:r>
                  <a:rPr lang="en-US" b="0"/>
                  <a:t>Number of Cores</a:t>
                </a:r>
              </a:p>
            </c:rich>
          </c:tx>
          <c:layout>
            <c:manualLayout>
              <c:xMode val="edge"/>
              <c:yMode val="edge"/>
              <c:x val="0.38648287216026"/>
              <c:y val="0.92564755858320202"/>
            </c:manualLayout>
          </c:layout>
          <c:overlay val="0"/>
        </c:title>
        <c:numFmt formatCode="General" sourceLinked="0"/>
        <c:majorTickMark val="out"/>
        <c:minorTickMark val="out"/>
        <c:tickLblPos val="nextTo"/>
        <c:crossAx val="89782144"/>
        <c:crosses val="autoZero"/>
        <c:crossBetween val="midCat"/>
        <c:majorUnit val="2"/>
        <c:minorUnit val="2"/>
      </c:valAx>
      <c:valAx>
        <c:axId val="89782144"/>
        <c:scaling>
          <c:orientation val="minMax"/>
        </c:scaling>
        <c:delete val="0"/>
        <c:axPos val="l"/>
        <c:majorGridlines>
          <c:spPr>
            <a:ln w="3175">
              <a:solidFill>
                <a:schemeClr val="bg1">
                  <a:lumMod val="50000"/>
                </a:schemeClr>
              </a:solidFill>
              <a:prstDash val="sysDot"/>
            </a:ln>
          </c:spPr>
        </c:majorGridlines>
        <c:title>
          <c:tx>
            <c:rich>
              <a:bodyPr rot="-5400000" vert="horz"/>
              <a:lstStyle/>
              <a:p>
                <a:pPr>
                  <a:defRPr b="0"/>
                </a:pPr>
                <a:r>
                  <a:rPr lang="en-US" b="0"/>
                  <a:t>MOPS</a:t>
                </a:r>
              </a:p>
            </c:rich>
          </c:tx>
          <c:layout>
            <c:manualLayout>
              <c:xMode val="edge"/>
              <c:yMode val="edge"/>
              <c:x val="2.8877468444000001E-3"/>
              <c:y val="0.45667588371159501"/>
            </c:manualLayout>
          </c:layout>
          <c:overlay val="0"/>
        </c:title>
        <c:numFmt formatCode="General" sourceLinked="1"/>
        <c:majorTickMark val="out"/>
        <c:minorTickMark val="cross"/>
        <c:tickLblPos val="nextTo"/>
        <c:crossAx val="89750912"/>
        <c:crosses val="autoZero"/>
        <c:crossBetween val="midCat"/>
        <c:minorUnit val="250"/>
      </c:valAx>
    </c:plotArea>
    <c:legend>
      <c:legendPos val="l"/>
      <c:layout>
        <c:manualLayout>
          <c:xMode val="edge"/>
          <c:yMode val="edge"/>
          <c:x val="0.15339225462849601"/>
          <c:y val="5.11397012873391E-2"/>
          <c:w val="0.521133987988321"/>
          <c:h val="0.299627428529888"/>
        </c:manualLayout>
      </c:layout>
      <c:overlay val="0"/>
      <c:spPr>
        <a:solidFill>
          <a:schemeClr val="bg1">
            <a:alpha val="50000"/>
          </a:schemeClr>
        </a:solidFill>
        <a:ln cap="rnd"/>
      </c:spPr>
    </c:legend>
    <c:plotVisOnly val="1"/>
    <c:dispBlanksAs val="gap"/>
    <c:showDLblsOverMax val="0"/>
  </c:chart>
  <c:spPr>
    <a:ln>
      <a:solidFill>
        <a:schemeClr val="tx1"/>
      </a:solidFill>
    </a:ln>
  </c:spPr>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213336926001"/>
          <c:y val="3.25692621755614E-2"/>
          <c:w val="0.80292236184626498"/>
          <c:h val="0.76769310086239195"/>
        </c:manualLayout>
      </c:layout>
      <c:scatterChart>
        <c:scatterStyle val="lineMarker"/>
        <c:varyColors val="0"/>
        <c:ser>
          <c:idx val="0"/>
          <c:order val="0"/>
          <c:tx>
            <c:strRef>
              <c:f>'NAS New'!$Q$20</c:f>
              <c:strCache>
                <c:ptCount val="1"/>
                <c:pt idx="0">
                  <c:v>MPJ Express niodev</c:v>
                </c:pt>
              </c:strCache>
            </c:strRef>
          </c:tx>
          <c:spPr>
            <a:ln w="3175">
              <a:solidFill>
                <a:srgbClr val="1E3C88">
                  <a:alpha val="71000"/>
                </a:srgbClr>
              </a:solidFill>
              <a:prstDash val="solid"/>
            </a:ln>
          </c:spPr>
          <c:marker>
            <c:symbol val="square"/>
            <c:size val="7"/>
            <c:spPr>
              <a:noFill/>
              <a:ln w="12700">
                <a:solidFill>
                  <a:srgbClr val="1E3C88"/>
                </a:solidFill>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New'!$Q$21:$Q$28</c:f>
              <c:numCache>
                <c:formatCode>General</c:formatCode>
                <c:ptCount val="8"/>
                <c:pt idx="0">
                  <c:v>13.35</c:v>
                </c:pt>
                <c:pt idx="1">
                  <c:v>27.447800000000001</c:v>
                </c:pt>
                <c:pt idx="2">
                  <c:v>51.004800000000003</c:v>
                </c:pt>
                <c:pt idx="3">
                  <c:v>106.31740000000001</c:v>
                </c:pt>
                <c:pt idx="4">
                  <c:v>210.36539999999999</c:v>
                </c:pt>
                <c:pt idx="5">
                  <c:v>404.85719999999998</c:v>
                </c:pt>
                <c:pt idx="6">
                  <c:v>734.34640000000002</c:v>
                </c:pt>
                <c:pt idx="7">
                  <c:v>1309.0672</c:v>
                </c:pt>
              </c:numCache>
            </c:numRef>
          </c:yVal>
          <c:smooth val="0"/>
        </c:ser>
        <c:ser>
          <c:idx val="1"/>
          <c:order val="1"/>
          <c:tx>
            <c:strRef>
              <c:f>'NAS New'!$R$20</c:f>
              <c:strCache>
                <c:ptCount val="1"/>
                <c:pt idx="0">
                  <c:v>MPJ Express hybdev</c:v>
                </c:pt>
              </c:strCache>
            </c:strRef>
          </c:tx>
          <c:spPr>
            <a:ln w="3175">
              <a:solidFill>
                <a:srgbClr val="6DEE26">
                  <a:alpha val="75000"/>
                </a:srgbClr>
              </a:solidFill>
              <a:prstDash val="solid"/>
            </a:ln>
          </c:spPr>
          <c:marker>
            <c:symbol val="diamond"/>
            <c:size val="7"/>
            <c:spPr>
              <a:noFill/>
              <a:ln w="12700">
                <a:solidFill>
                  <a:srgbClr val="6DEE26"/>
                </a:solidFill>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New'!$R$21:$R$28</c:f>
              <c:numCache>
                <c:formatCode>General</c:formatCode>
                <c:ptCount val="8"/>
                <c:pt idx="0">
                  <c:v>13.183999999999999</c:v>
                </c:pt>
                <c:pt idx="1">
                  <c:v>26.2318</c:v>
                </c:pt>
                <c:pt idx="2">
                  <c:v>51.6798</c:v>
                </c:pt>
                <c:pt idx="3">
                  <c:v>106.11539999999999</c:v>
                </c:pt>
                <c:pt idx="4">
                  <c:v>212.79220000000001</c:v>
                </c:pt>
                <c:pt idx="5">
                  <c:v>409.80599999999998</c:v>
                </c:pt>
                <c:pt idx="6">
                  <c:v>765.3886</c:v>
                </c:pt>
                <c:pt idx="7">
                  <c:v>1382.9015999999999</c:v>
                </c:pt>
              </c:numCache>
            </c:numRef>
          </c:yVal>
          <c:smooth val="0"/>
        </c:ser>
        <c:ser>
          <c:idx val="2"/>
          <c:order val="2"/>
          <c:tx>
            <c:strRef>
              <c:f>'NAS New'!$S$20</c:f>
              <c:strCache>
                <c:ptCount val="1"/>
                <c:pt idx="0">
                  <c:v>MPJ Express natmpjdev</c:v>
                </c:pt>
              </c:strCache>
            </c:strRef>
          </c:tx>
          <c:spPr>
            <a:ln w="3175">
              <a:solidFill>
                <a:schemeClr val="accent1">
                  <a:lumMod val="50000"/>
                </a:schemeClr>
              </a:solidFill>
              <a:prstDash val="solid"/>
            </a:ln>
          </c:spPr>
          <c:marker>
            <c:symbol val="triangle"/>
            <c:size val="7"/>
            <c:spPr>
              <a:noFill/>
              <a:ln w="12700">
                <a:solidFill>
                  <a:schemeClr val="accent1">
                    <a:lumMod val="50000"/>
                  </a:schemeClr>
                </a:solidFill>
                <a:prstDash val="solid"/>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New'!$S$21:$S$28</c:f>
              <c:numCache>
                <c:formatCode>General</c:formatCode>
                <c:ptCount val="8"/>
                <c:pt idx="0">
                  <c:v>12.871124999999999</c:v>
                </c:pt>
                <c:pt idx="1">
                  <c:v>27.72</c:v>
                </c:pt>
                <c:pt idx="2">
                  <c:v>53.45</c:v>
                </c:pt>
                <c:pt idx="3">
                  <c:v>107.2</c:v>
                </c:pt>
                <c:pt idx="4">
                  <c:v>204.56620000000001</c:v>
                </c:pt>
                <c:pt idx="5">
                  <c:v>391.99200000000002</c:v>
                </c:pt>
                <c:pt idx="6">
                  <c:v>731.73900000000003</c:v>
                </c:pt>
                <c:pt idx="7">
                  <c:v>1224.7385999999999</c:v>
                </c:pt>
              </c:numCache>
            </c:numRef>
          </c:yVal>
          <c:smooth val="0"/>
        </c:ser>
        <c:ser>
          <c:idx val="3"/>
          <c:order val="3"/>
          <c:tx>
            <c:strRef>
              <c:f>'NAS New'!$T$20</c:f>
              <c:strCache>
                <c:ptCount val="1"/>
                <c:pt idx="0">
                  <c:v>FastMPJ</c:v>
                </c:pt>
              </c:strCache>
            </c:strRef>
          </c:tx>
          <c:spPr>
            <a:ln w="3175">
              <a:solidFill>
                <a:srgbClr val="FFCC00"/>
              </a:solidFill>
              <a:prstDash val="solid"/>
            </a:ln>
          </c:spPr>
          <c:marker>
            <c:symbol val="x"/>
            <c:size val="7"/>
            <c:spPr>
              <a:noFill/>
              <a:ln w="12700">
                <a:solidFill>
                  <a:srgbClr val="FFCC00"/>
                </a:solidFill>
                <a:prstDash val="solid"/>
              </a:ln>
            </c:spPr>
          </c:marker>
          <c:xVal>
            <c:numRef>
              <c:f>'NAS New'!$P$6:$P$13</c:f>
              <c:numCache>
                <c:formatCode>@</c:formatCode>
                <c:ptCount val="8"/>
                <c:pt idx="0">
                  <c:v>1</c:v>
                </c:pt>
                <c:pt idx="1">
                  <c:v>2</c:v>
                </c:pt>
                <c:pt idx="2">
                  <c:v>4</c:v>
                </c:pt>
                <c:pt idx="3">
                  <c:v>8</c:v>
                </c:pt>
                <c:pt idx="4">
                  <c:v>16</c:v>
                </c:pt>
                <c:pt idx="5">
                  <c:v>32</c:v>
                </c:pt>
                <c:pt idx="6">
                  <c:v>64</c:v>
                </c:pt>
                <c:pt idx="7">
                  <c:v>128</c:v>
                </c:pt>
              </c:numCache>
            </c:numRef>
          </c:xVal>
          <c:yVal>
            <c:numRef>
              <c:f>'NAS New'!$T$21:$T$28</c:f>
              <c:numCache>
                <c:formatCode>General</c:formatCode>
                <c:ptCount val="8"/>
                <c:pt idx="0">
                  <c:v>13.0528</c:v>
                </c:pt>
                <c:pt idx="1">
                  <c:v>25.448599999999999</c:v>
                </c:pt>
                <c:pt idx="2">
                  <c:v>49.699399999999997</c:v>
                </c:pt>
                <c:pt idx="3">
                  <c:v>105.92400000000001</c:v>
                </c:pt>
                <c:pt idx="4">
                  <c:v>209.13640000000001</c:v>
                </c:pt>
                <c:pt idx="5">
                  <c:v>412.66180000000003</c:v>
                </c:pt>
                <c:pt idx="6">
                  <c:v>755.2568</c:v>
                </c:pt>
                <c:pt idx="7">
                  <c:v>1388.4634000000001</c:v>
                </c:pt>
              </c:numCache>
            </c:numRef>
          </c:yVal>
          <c:smooth val="0"/>
        </c:ser>
        <c:dLbls>
          <c:showLegendKey val="0"/>
          <c:showVal val="0"/>
          <c:showCatName val="0"/>
          <c:showSerName val="0"/>
          <c:showPercent val="0"/>
          <c:showBubbleSize val="0"/>
        </c:dLbls>
        <c:axId val="121802752"/>
        <c:axId val="121805056"/>
      </c:scatterChart>
      <c:valAx>
        <c:axId val="121802752"/>
        <c:scaling>
          <c:logBase val="2"/>
          <c:orientation val="minMax"/>
          <c:max val="128"/>
          <c:min val="1"/>
        </c:scaling>
        <c:delete val="0"/>
        <c:axPos val="b"/>
        <c:majorGridlines>
          <c:spPr>
            <a:ln w="3175">
              <a:solidFill>
                <a:schemeClr val="bg1">
                  <a:lumMod val="50000"/>
                </a:schemeClr>
              </a:solidFill>
              <a:prstDash val="sysDot"/>
            </a:ln>
          </c:spPr>
        </c:majorGridlines>
        <c:minorGridlines>
          <c:spPr>
            <a:ln w="3175">
              <a:solidFill>
                <a:schemeClr val="tx1">
                  <a:lumMod val="65000"/>
                  <a:lumOff val="35000"/>
                </a:schemeClr>
              </a:solidFill>
            </a:ln>
          </c:spPr>
        </c:minorGridlines>
        <c:title>
          <c:tx>
            <c:rich>
              <a:bodyPr/>
              <a:lstStyle/>
              <a:p>
                <a:pPr>
                  <a:defRPr b="0"/>
                </a:pPr>
                <a:r>
                  <a:rPr lang="en-US" b="0"/>
                  <a:t>Number of Cores</a:t>
                </a:r>
              </a:p>
            </c:rich>
          </c:tx>
          <c:layout>
            <c:manualLayout>
              <c:xMode val="edge"/>
              <c:yMode val="edge"/>
              <c:x val="0.38648287216026"/>
              <c:y val="0.92564755858320202"/>
            </c:manualLayout>
          </c:layout>
          <c:overlay val="0"/>
        </c:title>
        <c:numFmt formatCode="General" sourceLinked="0"/>
        <c:majorTickMark val="out"/>
        <c:minorTickMark val="out"/>
        <c:tickLblPos val="nextTo"/>
        <c:crossAx val="121805056"/>
        <c:crosses val="autoZero"/>
        <c:crossBetween val="midCat"/>
        <c:majorUnit val="2"/>
        <c:minorUnit val="2"/>
      </c:valAx>
      <c:valAx>
        <c:axId val="121805056"/>
        <c:scaling>
          <c:orientation val="minMax"/>
        </c:scaling>
        <c:delete val="0"/>
        <c:axPos val="l"/>
        <c:majorGridlines>
          <c:spPr>
            <a:ln w="3175">
              <a:solidFill>
                <a:schemeClr val="bg1">
                  <a:lumMod val="50000"/>
                </a:schemeClr>
              </a:solidFill>
              <a:prstDash val="sysDot"/>
            </a:ln>
          </c:spPr>
        </c:majorGridlines>
        <c:title>
          <c:tx>
            <c:rich>
              <a:bodyPr rot="-5400000" vert="horz"/>
              <a:lstStyle/>
              <a:p>
                <a:pPr>
                  <a:defRPr b="0"/>
                </a:pPr>
                <a:r>
                  <a:rPr lang="en-US" b="0"/>
                  <a:t>MOPS</a:t>
                </a:r>
              </a:p>
            </c:rich>
          </c:tx>
          <c:layout>
            <c:manualLayout>
              <c:xMode val="edge"/>
              <c:yMode val="edge"/>
              <c:x val="2.8877468444000001E-3"/>
              <c:y val="0.45667588371159501"/>
            </c:manualLayout>
          </c:layout>
          <c:overlay val="0"/>
        </c:title>
        <c:numFmt formatCode="General" sourceLinked="1"/>
        <c:majorTickMark val="out"/>
        <c:minorTickMark val="cross"/>
        <c:tickLblPos val="nextTo"/>
        <c:crossAx val="121802752"/>
        <c:crosses val="autoZero"/>
        <c:crossBetween val="midCat"/>
        <c:minorUnit val="250"/>
      </c:valAx>
    </c:plotArea>
    <c:legend>
      <c:legendPos val="l"/>
      <c:layout>
        <c:manualLayout>
          <c:xMode val="edge"/>
          <c:yMode val="edge"/>
          <c:x val="0.153392460847108"/>
          <c:y val="5.11397012873391E-2"/>
          <c:w val="0.56183456733542503"/>
          <c:h val="0.32031777277840301"/>
        </c:manualLayout>
      </c:layout>
      <c:overlay val="0"/>
      <c:spPr>
        <a:solidFill>
          <a:schemeClr val="bg1">
            <a:alpha val="85000"/>
          </a:schemeClr>
        </a:solidFill>
        <a:ln cap="rnd"/>
      </c:spPr>
    </c:legend>
    <c:plotVisOnly val="1"/>
    <c:dispBlanksAs val="gap"/>
    <c:showDLblsOverMax val="0"/>
  </c:chart>
  <c:spPr>
    <a:ln>
      <a:solidFill>
        <a:schemeClr val="tx1"/>
      </a:solidFill>
    </a:ln>
  </c:spPr>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3656785052001"/>
          <c:y val="5.0991542723826201E-2"/>
          <c:w val="0.81303712865053301"/>
          <c:h val="0.73929586926634205"/>
        </c:manualLayout>
      </c:layout>
      <c:scatterChart>
        <c:scatterStyle val="lineMarker"/>
        <c:varyColors val="0"/>
        <c:ser>
          <c:idx val="0"/>
          <c:order val="0"/>
          <c:tx>
            <c:strRef>
              <c:f>'NAS New'!$Q$50</c:f>
              <c:strCache>
                <c:ptCount val="1"/>
                <c:pt idx="0">
                  <c:v>MPJ Express niodev</c:v>
                </c:pt>
              </c:strCache>
            </c:strRef>
          </c:tx>
          <c:spPr>
            <a:ln w="3175">
              <a:solidFill>
                <a:srgbClr val="1E3C88">
                  <a:alpha val="71000"/>
                </a:srgbClr>
              </a:solidFill>
              <a:prstDash val="solid"/>
            </a:ln>
          </c:spPr>
          <c:marker>
            <c:symbol val="square"/>
            <c:size val="7"/>
            <c:spPr>
              <a:noFill/>
              <a:ln w="12700">
                <a:solidFill>
                  <a:srgbClr val="1E3C88"/>
                </a:solidFill>
              </a:ln>
            </c:spPr>
          </c:marker>
          <c:xVal>
            <c:numRef>
              <c:f>'NAS New'!$P$51:$P$58</c:f>
              <c:numCache>
                <c:formatCode>General</c:formatCode>
                <c:ptCount val="8"/>
                <c:pt idx="0">
                  <c:v>1</c:v>
                </c:pt>
                <c:pt idx="1">
                  <c:v>2</c:v>
                </c:pt>
                <c:pt idx="2">
                  <c:v>4</c:v>
                </c:pt>
                <c:pt idx="3">
                  <c:v>8</c:v>
                </c:pt>
                <c:pt idx="4">
                  <c:v>16</c:v>
                </c:pt>
                <c:pt idx="5">
                  <c:v>32</c:v>
                </c:pt>
                <c:pt idx="6">
                  <c:v>64</c:v>
                </c:pt>
                <c:pt idx="7">
                  <c:v>128</c:v>
                </c:pt>
              </c:numCache>
            </c:numRef>
          </c:xVal>
          <c:yVal>
            <c:numRef>
              <c:f>'NAS New'!$Q$51:$Q$58</c:f>
              <c:numCache>
                <c:formatCode>General</c:formatCode>
                <c:ptCount val="8"/>
                <c:pt idx="0">
                  <c:v>56.445</c:v>
                </c:pt>
                <c:pt idx="1">
                  <c:v>98.602999999999994</c:v>
                </c:pt>
                <c:pt idx="2">
                  <c:v>149.47040000000001</c:v>
                </c:pt>
                <c:pt idx="3">
                  <c:v>216.14779999999999</c:v>
                </c:pt>
                <c:pt idx="4">
                  <c:v>81.87</c:v>
                </c:pt>
                <c:pt idx="5">
                  <c:v>58.2806</c:v>
                </c:pt>
                <c:pt idx="6">
                  <c:v>89.527000000000001</c:v>
                </c:pt>
                <c:pt idx="7">
                  <c:v>292.90699999999998</c:v>
                </c:pt>
              </c:numCache>
            </c:numRef>
          </c:yVal>
          <c:smooth val="0"/>
        </c:ser>
        <c:ser>
          <c:idx val="1"/>
          <c:order val="1"/>
          <c:tx>
            <c:strRef>
              <c:f>'NAS New'!$R$35</c:f>
              <c:strCache>
                <c:ptCount val="1"/>
                <c:pt idx="0">
                  <c:v>MPJ Express hybdev</c:v>
                </c:pt>
              </c:strCache>
            </c:strRef>
          </c:tx>
          <c:spPr>
            <a:ln w="3175">
              <a:solidFill>
                <a:srgbClr val="6DEE26">
                  <a:alpha val="75000"/>
                </a:srgbClr>
              </a:solidFill>
              <a:prstDash val="solid"/>
            </a:ln>
          </c:spPr>
          <c:marker>
            <c:symbol val="diamond"/>
            <c:size val="7"/>
            <c:spPr>
              <a:noFill/>
              <a:ln w="12700">
                <a:solidFill>
                  <a:srgbClr val="6DEE26"/>
                </a:solidFill>
              </a:ln>
            </c:spPr>
          </c:marker>
          <c:xVal>
            <c:numRef>
              <c:f>'NAS New'!$P$51:$P$58</c:f>
              <c:numCache>
                <c:formatCode>General</c:formatCode>
                <c:ptCount val="8"/>
                <c:pt idx="0">
                  <c:v>1</c:v>
                </c:pt>
                <c:pt idx="1">
                  <c:v>2</c:v>
                </c:pt>
                <c:pt idx="2">
                  <c:v>4</c:v>
                </c:pt>
                <c:pt idx="3">
                  <c:v>8</c:v>
                </c:pt>
                <c:pt idx="4">
                  <c:v>16</c:v>
                </c:pt>
                <c:pt idx="5">
                  <c:v>32</c:v>
                </c:pt>
                <c:pt idx="6">
                  <c:v>64</c:v>
                </c:pt>
                <c:pt idx="7">
                  <c:v>128</c:v>
                </c:pt>
              </c:numCache>
            </c:numRef>
          </c:xVal>
          <c:yVal>
            <c:numRef>
              <c:f>'NAS New'!$R$51:$R$58</c:f>
              <c:numCache>
                <c:formatCode>General</c:formatCode>
                <c:ptCount val="8"/>
                <c:pt idx="0">
                  <c:v>56.424999999999997</c:v>
                </c:pt>
                <c:pt idx="1">
                  <c:v>90.460999999999999</c:v>
                </c:pt>
                <c:pt idx="2">
                  <c:v>147.245</c:v>
                </c:pt>
                <c:pt idx="3">
                  <c:v>209.9958</c:v>
                </c:pt>
                <c:pt idx="4">
                  <c:v>60.519799999999996</c:v>
                </c:pt>
                <c:pt idx="5">
                  <c:v>57.075000000000003</c:v>
                </c:pt>
                <c:pt idx="6">
                  <c:v>117.5686</c:v>
                </c:pt>
                <c:pt idx="7">
                  <c:v>120.20959999999999</c:v>
                </c:pt>
              </c:numCache>
            </c:numRef>
          </c:yVal>
          <c:smooth val="0"/>
        </c:ser>
        <c:ser>
          <c:idx val="2"/>
          <c:order val="2"/>
          <c:tx>
            <c:strRef>
              <c:f>'NAS New'!$S$50</c:f>
              <c:strCache>
                <c:ptCount val="1"/>
                <c:pt idx="0">
                  <c:v>MPJ Express natmpjdev</c:v>
                </c:pt>
              </c:strCache>
            </c:strRef>
          </c:tx>
          <c:spPr>
            <a:ln w="3175">
              <a:solidFill>
                <a:schemeClr val="accent1">
                  <a:lumMod val="50000"/>
                </a:schemeClr>
              </a:solidFill>
              <a:prstDash val="solid"/>
            </a:ln>
          </c:spPr>
          <c:marker>
            <c:symbol val="triangle"/>
            <c:size val="7"/>
            <c:spPr>
              <a:noFill/>
              <a:ln w="12700">
                <a:solidFill>
                  <a:schemeClr val="accent1">
                    <a:lumMod val="50000"/>
                  </a:schemeClr>
                </a:solidFill>
                <a:prstDash val="solid"/>
              </a:ln>
            </c:spPr>
          </c:marker>
          <c:xVal>
            <c:numRef>
              <c:f>'NAS New'!$P$51:$P$58</c:f>
              <c:numCache>
                <c:formatCode>General</c:formatCode>
                <c:ptCount val="8"/>
                <c:pt idx="0">
                  <c:v>1</c:v>
                </c:pt>
                <c:pt idx="1">
                  <c:v>2</c:v>
                </c:pt>
                <c:pt idx="2">
                  <c:v>4</c:v>
                </c:pt>
                <c:pt idx="3">
                  <c:v>8</c:v>
                </c:pt>
                <c:pt idx="4">
                  <c:v>16</c:v>
                </c:pt>
                <c:pt idx="5">
                  <c:v>32</c:v>
                </c:pt>
                <c:pt idx="6">
                  <c:v>64</c:v>
                </c:pt>
                <c:pt idx="7">
                  <c:v>128</c:v>
                </c:pt>
              </c:numCache>
            </c:numRef>
          </c:xVal>
          <c:yVal>
            <c:numRef>
              <c:f>'NAS New'!$S$51:$S$58</c:f>
              <c:numCache>
                <c:formatCode>General</c:formatCode>
                <c:ptCount val="8"/>
                <c:pt idx="0">
                  <c:v>65.131</c:v>
                </c:pt>
                <c:pt idx="1">
                  <c:v>93.682000000000002</c:v>
                </c:pt>
                <c:pt idx="2">
                  <c:v>160.71449999999999</c:v>
                </c:pt>
                <c:pt idx="3">
                  <c:v>254.00825</c:v>
                </c:pt>
                <c:pt idx="4">
                  <c:v>89.154600000000002</c:v>
                </c:pt>
                <c:pt idx="5">
                  <c:v>101.29559999999999</c:v>
                </c:pt>
                <c:pt idx="6">
                  <c:v>134.01920000000001</c:v>
                </c:pt>
                <c:pt idx="7">
                  <c:v>144.24199999999999</c:v>
                </c:pt>
              </c:numCache>
            </c:numRef>
          </c:yVal>
          <c:smooth val="0"/>
        </c:ser>
        <c:ser>
          <c:idx val="3"/>
          <c:order val="3"/>
          <c:tx>
            <c:strRef>
              <c:f>'NAS New'!$T$50</c:f>
              <c:strCache>
                <c:ptCount val="1"/>
                <c:pt idx="0">
                  <c:v>FastMPJ</c:v>
                </c:pt>
              </c:strCache>
            </c:strRef>
          </c:tx>
          <c:spPr>
            <a:ln w="3175">
              <a:solidFill>
                <a:srgbClr val="FFCC00"/>
              </a:solidFill>
              <a:prstDash val="solid"/>
            </a:ln>
          </c:spPr>
          <c:marker>
            <c:symbol val="x"/>
            <c:size val="7"/>
            <c:spPr>
              <a:noFill/>
              <a:ln w="12700">
                <a:solidFill>
                  <a:srgbClr val="FFCC00"/>
                </a:solidFill>
                <a:prstDash val="solid"/>
              </a:ln>
            </c:spPr>
          </c:marker>
          <c:xVal>
            <c:numRef>
              <c:f>'NAS New'!$P$51:$P$58</c:f>
              <c:numCache>
                <c:formatCode>General</c:formatCode>
                <c:ptCount val="8"/>
                <c:pt idx="0">
                  <c:v>1</c:v>
                </c:pt>
                <c:pt idx="1">
                  <c:v>2</c:v>
                </c:pt>
                <c:pt idx="2">
                  <c:v>4</c:v>
                </c:pt>
                <c:pt idx="3">
                  <c:v>8</c:v>
                </c:pt>
                <c:pt idx="4">
                  <c:v>16</c:v>
                </c:pt>
                <c:pt idx="5">
                  <c:v>32</c:v>
                </c:pt>
                <c:pt idx="6">
                  <c:v>64</c:v>
                </c:pt>
                <c:pt idx="7">
                  <c:v>128</c:v>
                </c:pt>
              </c:numCache>
            </c:numRef>
          </c:xVal>
          <c:yVal>
            <c:numRef>
              <c:f>'NAS New'!$T$51:$T$58</c:f>
              <c:numCache>
                <c:formatCode>General</c:formatCode>
                <c:ptCount val="8"/>
                <c:pt idx="0">
                  <c:v>65.281000000000006</c:v>
                </c:pt>
                <c:pt idx="1">
                  <c:v>98.293599999999998</c:v>
                </c:pt>
                <c:pt idx="2">
                  <c:v>156.25399999999999</c:v>
                </c:pt>
                <c:pt idx="3">
                  <c:v>204.31720000000001</c:v>
                </c:pt>
                <c:pt idx="4">
                  <c:v>84.303399999999996</c:v>
                </c:pt>
                <c:pt idx="5">
                  <c:v>86.378600000000006</c:v>
                </c:pt>
                <c:pt idx="6">
                  <c:v>118.7774</c:v>
                </c:pt>
                <c:pt idx="7">
                  <c:v>162.745</c:v>
                </c:pt>
              </c:numCache>
            </c:numRef>
          </c:yVal>
          <c:smooth val="0"/>
        </c:ser>
        <c:dLbls>
          <c:showLegendKey val="0"/>
          <c:showVal val="0"/>
          <c:showCatName val="0"/>
          <c:showSerName val="0"/>
          <c:showPercent val="0"/>
          <c:showBubbleSize val="0"/>
        </c:dLbls>
        <c:axId val="121860480"/>
        <c:axId val="121862784"/>
      </c:scatterChart>
      <c:valAx>
        <c:axId val="121860480"/>
        <c:scaling>
          <c:logBase val="2"/>
          <c:orientation val="minMax"/>
          <c:max val="128"/>
          <c:min val="1"/>
        </c:scaling>
        <c:delete val="0"/>
        <c:axPos val="b"/>
        <c:majorGridlines>
          <c:spPr>
            <a:ln w="3175">
              <a:solidFill>
                <a:schemeClr val="bg1">
                  <a:lumMod val="50000"/>
                </a:schemeClr>
              </a:solidFill>
              <a:prstDash val="sysDot"/>
            </a:ln>
          </c:spPr>
        </c:majorGridlines>
        <c:minorGridlines>
          <c:spPr>
            <a:ln w="3175">
              <a:solidFill>
                <a:schemeClr val="tx1">
                  <a:lumMod val="65000"/>
                  <a:lumOff val="35000"/>
                </a:schemeClr>
              </a:solidFill>
            </a:ln>
          </c:spPr>
        </c:minorGridlines>
        <c:title>
          <c:tx>
            <c:rich>
              <a:bodyPr/>
              <a:lstStyle/>
              <a:p>
                <a:pPr>
                  <a:defRPr b="0"/>
                </a:pPr>
                <a:r>
                  <a:rPr lang="en-US" b="0"/>
                  <a:t>Number of Cores</a:t>
                </a:r>
              </a:p>
            </c:rich>
          </c:tx>
          <c:layout>
            <c:manualLayout>
              <c:xMode val="edge"/>
              <c:yMode val="edge"/>
              <c:x val="0.38648287216026"/>
              <c:y val="0.92564755858320202"/>
            </c:manualLayout>
          </c:layout>
          <c:overlay val="0"/>
        </c:title>
        <c:numFmt formatCode="General" sourceLinked="0"/>
        <c:majorTickMark val="out"/>
        <c:minorTickMark val="out"/>
        <c:tickLblPos val="nextTo"/>
        <c:crossAx val="121862784"/>
        <c:crosses val="autoZero"/>
        <c:crossBetween val="midCat"/>
        <c:majorUnit val="2"/>
        <c:minorUnit val="2"/>
      </c:valAx>
      <c:valAx>
        <c:axId val="121862784"/>
        <c:scaling>
          <c:orientation val="minMax"/>
          <c:max val="350"/>
          <c:min val="50"/>
        </c:scaling>
        <c:delete val="0"/>
        <c:axPos val="l"/>
        <c:majorGridlines>
          <c:spPr>
            <a:ln w="3175">
              <a:solidFill>
                <a:schemeClr val="bg1">
                  <a:lumMod val="50000"/>
                </a:schemeClr>
              </a:solidFill>
              <a:prstDash val="sysDot"/>
            </a:ln>
          </c:spPr>
        </c:majorGridlines>
        <c:title>
          <c:tx>
            <c:rich>
              <a:bodyPr rot="-5400000" vert="horz"/>
              <a:lstStyle/>
              <a:p>
                <a:pPr>
                  <a:defRPr b="0"/>
                </a:pPr>
                <a:r>
                  <a:rPr lang="en-US" b="0"/>
                  <a:t>MOPS</a:t>
                </a:r>
              </a:p>
            </c:rich>
          </c:tx>
          <c:layout>
            <c:manualLayout>
              <c:xMode val="edge"/>
              <c:yMode val="edge"/>
              <c:x val="2.8877468444000001E-3"/>
              <c:y val="0.45667588371159501"/>
            </c:manualLayout>
          </c:layout>
          <c:overlay val="0"/>
        </c:title>
        <c:numFmt formatCode="General" sourceLinked="1"/>
        <c:majorTickMark val="out"/>
        <c:minorTickMark val="cross"/>
        <c:tickLblPos val="nextTo"/>
        <c:crossAx val="121860480"/>
        <c:crosses val="autoZero"/>
        <c:crossBetween val="midCat"/>
        <c:minorUnit val="25"/>
      </c:valAx>
    </c:plotArea>
    <c:legend>
      <c:legendPos val="l"/>
      <c:layout>
        <c:manualLayout>
          <c:xMode val="edge"/>
          <c:yMode val="edge"/>
          <c:x val="0.16317748295180701"/>
          <c:y val="6.3845925509311299E-2"/>
          <c:w val="0.46427070081309801"/>
          <c:h val="0.330899262592176"/>
        </c:manualLayout>
      </c:layout>
      <c:overlay val="0"/>
      <c:spPr>
        <a:solidFill>
          <a:schemeClr val="bg1">
            <a:alpha val="50000"/>
          </a:schemeClr>
        </a:solidFill>
        <a:ln cap="rnd"/>
      </c:spPr>
    </c:legend>
    <c:plotVisOnly val="1"/>
    <c:dispBlanksAs val="gap"/>
    <c:showDLblsOverMax val="0"/>
  </c:chart>
  <c:spPr>
    <a:ln>
      <a:solidFill>
        <a:schemeClr val="tx1"/>
      </a:solidFill>
    </a:ln>
  </c:spPr>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BC6D87C4-C8D8-45C5-8A17-797276273409}" type="datetimeFigureOut">
              <a:rPr lang="en-US"/>
              <a:pPr>
                <a:defRPr/>
              </a:pPr>
              <a:t>6/6/2014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r>
              <a:rPr lang="en-US"/>
              <a:t>http://mpj-express.org</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0EDBFCB1-480F-4233-9761-47B9C77BDAFF}" type="slidenum">
              <a:rPr lang="en-US"/>
              <a:pPr>
                <a:defRPr/>
              </a:pPr>
              <a:t>‹#›</a:t>
            </a:fld>
            <a:endParaRPr lang="en-US"/>
          </a:p>
        </p:txBody>
      </p:sp>
    </p:spTree>
    <p:extLst>
      <p:ext uri="{BB962C8B-B14F-4D97-AF65-F5344CB8AC3E}">
        <p14:creationId xmlns:p14="http://schemas.microsoft.com/office/powerpoint/2010/main" val="8000383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New Roman"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Times New Roman" pitchFamily="18" charset="0"/>
              </a:defRPr>
            </a:lvl1pPr>
          </a:lstStyle>
          <a:p>
            <a:pPr>
              <a:defRPr/>
            </a:pPr>
            <a:r>
              <a:rPr lang="en-US"/>
              <a:t>http://mpj-express.org</a:t>
            </a:r>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New Roman" pitchFamily="18" charset="0"/>
              </a:defRPr>
            </a:lvl1pPr>
          </a:lstStyle>
          <a:p>
            <a:pPr>
              <a:defRPr/>
            </a:pPr>
            <a:fld id="{88ECAAA9-A55D-4DC4-B9B6-9F5B826121FE}" type="slidenum">
              <a:rPr lang="en-US"/>
              <a:pPr>
                <a:defRPr/>
              </a:pPr>
              <a:t>‹#›</a:t>
            </a:fld>
            <a:endParaRPr lang="en-US"/>
          </a:p>
        </p:txBody>
      </p:sp>
    </p:spTree>
    <p:extLst>
      <p:ext uri="{BB962C8B-B14F-4D97-AF65-F5344CB8AC3E}">
        <p14:creationId xmlns:p14="http://schemas.microsoft.com/office/powerpoint/2010/main" val="389989809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1</a:t>
            </a:fld>
            <a:endParaRPr lang="en-US"/>
          </a:p>
        </p:txBody>
      </p:sp>
    </p:spTree>
    <p:extLst>
      <p:ext uri="{BB962C8B-B14F-4D97-AF65-F5344CB8AC3E}">
        <p14:creationId xmlns:p14="http://schemas.microsoft.com/office/powerpoint/2010/main" val="417055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18</a:t>
            </a:fld>
            <a:endParaRPr lang="en-US"/>
          </a:p>
        </p:txBody>
      </p:sp>
    </p:spTree>
    <p:extLst>
      <p:ext uri="{BB962C8B-B14F-4D97-AF65-F5344CB8AC3E}">
        <p14:creationId xmlns:p14="http://schemas.microsoft.com/office/powerpoint/2010/main" val="263866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24</a:t>
            </a:fld>
            <a:endParaRPr lang="en-US"/>
          </a:p>
        </p:txBody>
      </p:sp>
    </p:spTree>
    <p:extLst>
      <p:ext uri="{BB962C8B-B14F-4D97-AF65-F5344CB8AC3E}">
        <p14:creationId xmlns:p14="http://schemas.microsoft.com/office/powerpoint/2010/main" val="263866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26</a:t>
            </a:fld>
            <a:endParaRPr lang="en-US"/>
          </a:p>
        </p:txBody>
      </p:sp>
    </p:spTree>
    <p:extLst>
      <p:ext uri="{BB962C8B-B14F-4D97-AF65-F5344CB8AC3E}">
        <p14:creationId xmlns:p14="http://schemas.microsoft.com/office/powerpoint/2010/main" val="142698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2</a:t>
            </a:fld>
            <a:endParaRPr lang="en-US"/>
          </a:p>
        </p:txBody>
      </p:sp>
    </p:spTree>
    <p:extLst>
      <p:ext uri="{BB962C8B-B14F-4D97-AF65-F5344CB8AC3E}">
        <p14:creationId xmlns:p14="http://schemas.microsoft.com/office/powerpoint/2010/main" val="263866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MPJ Express is thread safe</a:t>
            </a:r>
            <a:r>
              <a:rPr lang="en-US" baseline="0" dirty="0" smtClean="0"/>
              <a:t> Message Passing System in Java. It is based on MPI Like standard </a:t>
            </a:r>
            <a:r>
              <a:rPr lang="en-US" baseline="0" dirty="0" err="1" smtClean="0"/>
              <a:t>mpiJava</a:t>
            </a:r>
            <a:r>
              <a:rPr lang="en-US" baseline="0" dirty="0" smtClean="0"/>
              <a:t> 1.2. </a:t>
            </a:r>
          </a:p>
          <a:p>
            <a:r>
              <a:rPr lang="en-US" baseline="0" dirty="0" smtClean="0"/>
              <a:t>MPJ Express provides two modes of message passing. One is multicore modes. This mode developed for Shared memory and multicore processors. It is build on Java threads and these threads acts as MPJ Express processes and communicate through high speed shared memory communication mechanism.</a:t>
            </a:r>
          </a:p>
          <a:p>
            <a:r>
              <a:rPr lang="en-US" baseline="0" dirty="0" smtClean="0"/>
              <a:t>Second mode is known as cluster mode. In this mode is based on Distributed Memory parallelism. All parallel processes are distributed and communication is done by message passing over the network. </a:t>
            </a:r>
          </a:p>
          <a:p>
            <a:r>
              <a:rPr lang="en-US" baseline="0" dirty="0" smtClean="0"/>
              <a:t>This mode provides two network devices. One is niodev that is built on Java New IO technology and it work on TCP/IP.  </a:t>
            </a:r>
          </a:p>
          <a:p>
            <a:r>
              <a:rPr lang="en-US" baseline="0" dirty="0" smtClean="0"/>
              <a:t>Second device is </a:t>
            </a:r>
            <a:r>
              <a:rPr lang="en-US" baseline="0" dirty="0" err="1" smtClean="0"/>
              <a:t>mxdev</a:t>
            </a:r>
            <a:r>
              <a:rPr lang="en-US" baseline="0" dirty="0" smtClean="0"/>
              <a:t> that is built for high speed </a:t>
            </a:r>
            <a:r>
              <a:rPr lang="en-US" baseline="0" dirty="0" err="1" smtClean="0"/>
              <a:t>Myrinet</a:t>
            </a:r>
            <a:r>
              <a:rPr lang="en-US" baseline="0" dirty="0" smtClean="0"/>
              <a:t> interconnect.</a:t>
            </a:r>
            <a:endParaRPr lang="en-US" dirty="0"/>
          </a:p>
        </p:txBody>
      </p:sp>
      <p:sp>
        <p:nvSpPr>
          <p:cNvPr id="4" name="Slide Number Placeholder 3"/>
          <p:cNvSpPr>
            <a:spLocks noGrp="1"/>
          </p:cNvSpPr>
          <p:nvPr>
            <p:ph type="sldNum" sz="quarter" idx="10"/>
          </p:nvPr>
        </p:nvSpPr>
        <p:spPr/>
        <p:txBody>
          <a:bodyPr/>
          <a:lstStyle/>
          <a:p>
            <a:fld id="{197E7C85-0999-4A9B-BDFE-548729192C90}" type="slidenum">
              <a:rPr lang="en-US" smtClean="0"/>
              <a:t>3</a:t>
            </a:fld>
            <a:endParaRPr lang="en-US"/>
          </a:p>
        </p:txBody>
      </p:sp>
    </p:spTree>
    <p:extLst>
      <p:ext uri="{BB962C8B-B14F-4D97-AF65-F5344CB8AC3E}">
        <p14:creationId xmlns:p14="http://schemas.microsoft.com/office/powerpoint/2010/main" val="4562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E7C85-0999-4A9B-BDFE-548729192C90}" type="slidenum">
              <a:rPr lang="en-US" smtClean="0"/>
              <a:t>5</a:t>
            </a:fld>
            <a:endParaRPr lang="en-US"/>
          </a:p>
        </p:txBody>
      </p:sp>
    </p:spTree>
    <p:extLst>
      <p:ext uri="{BB962C8B-B14F-4D97-AF65-F5344CB8AC3E}">
        <p14:creationId xmlns:p14="http://schemas.microsoft.com/office/powerpoint/2010/main" val="4562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8</a:t>
            </a:fld>
            <a:endParaRPr lang="en-US"/>
          </a:p>
        </p:txBody>
      </p:sp>
    </p:spTree>
    <p:extLst>
      <p:ext uri="{BB962C8B-B14F-4D97-AF65-F5344CB8AC3E}">
        <p14:creationId xmlns:p14="http://schemas.microsoft.com/office/powerpoint/2010/main" val="263866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9</a:t>
            </a:fld>
            <a:endParaRPr lang="en-US"/>
          </a:p>
        </p:txBody>
      </p:sp>
    </p:spTree>
    <p:extLst>
      <p:ext uri="{BB962C8B-B14F-4D97-AF65-F5344CB8AC3E}">
        <p14:creationId xmlns:p14="http://schemas.microsoft.com/office/powerpoint/2010/main" val="222318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7E7C85-0999-4A9B-BDFE-548729192C90}" type="slidenum">
              <a:rPr lang="en-US" smtClean="0"/>
              <a:t>13</a:t>
            </a:fld>
            <a:endParaRPr lang="en-US"/>
          </a:p>
        </p:txBody>
      </p:sp>
    </p:spTree>
    <p:extLst>
      <p:ext uri="{BB962C8B-B14F-4D97-AF65-F5344CB8AC3E}">
        <p14:creationId xmlns:p14="http://schemas.microsoft.com/office/powerpoint/2010/main" val="263866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69B4B-8618-496B-B4AD-119BA5965862}" type="slidenum">
              <a:rPr lang="en-US" smtClean="0"/>
              <a:t>15</a:t>
            </a:fld>
            <a:endParaRPr lang="en-US"/>
          </a:p>
        </p:txBody>
      </p:sp>
    </p:spTree>
    <p:extLst>
      <p:ext uri="{BB962C8B-B14F-4D97-AF65-F5344CB8AC3E}">
        <p14:creationId xmlns:p14="http://schemas.microsoft.com/office/powerpoint/2010/main" val="10079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E7C85-0999-4A9B-BDFE-548729192C90}" type="slidenum">
              <a:rPr lang="en-US" smtClean="0"/>
              <a:t>17</a:t>
            </a:fld>
            <a:endParaRPr lang="en-US"/>
          </a:p>
        </p:txBody>
      </p:sp>
    </p:spTree>
    <p:extLst>
      <p:ext uri="{BB962C8B-B14F-4D97-AF65-F5344CB8AC3E}">
        <p14:creationId xmlns:p14="http://schemas.microsoft.com/office/powerpoint/2010/main" val="148847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8600" y="1981200"/>
            <a:ext cx="8686800" cy="1470025"/>
          </a:xfrm>
          <a:solidFill>
            <a:srgbClr val="1E3C82"/>
          </a:solidFill>
        </p:spPr>
        <p:txBody>
          <a:bodyPr/>
          <a:lstStyle>
            <a:lvl1pPr algn="ctr">
              <a:defRPr sz="4000"/>
            </a:lvl1pPr>
          </a:lstStyle>
          <a:p>
            <a:r>
              <a:rPr lang="en-US" dirty="0"/>
              <a:t>Click to edit Master title style</a:t>
            </a:r>
          </a:p>
        </p:txBody>
      </p:sp>
      <p:sp>
        <p:nvSpPr>
          <p:cNvPr id="7"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7F083C72-1856-45F1-A769-03B358BAF18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3887656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1890765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1883673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4021346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4150216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A6E97583-1700-C643-90EF-0B69EE41819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334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29072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1243749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8396455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3075305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1E3C82"/>
          </a:solidFill>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14400"/>
            <a:ext cx="8686800" cy="5257800"/>
          </a:xfrm>
        </p:spPr>
        <p:txBody>
          <a:bodyPr/>
          <a:lstStyle>
            <a:lvl1pPr>
              <a:defRPr sz="2800"/>
            </a:lvl1pPr>
            <a:lvl2pPr>
              <a:defRPr sz="2400"/>
            </a:lvl2pPr>
            <a:lvl3pPr>
              <a:defRPr sz="20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2614FB56-B697-48CA-9647-AEAECAC679B1}" type="slidenum">
              <a:rPr lang="en-US"/>
              <a:pPr>
                <a:defRPr/>
              </a:pPr>
              <a:t>‹#›</a:t>
            </a:fld>
            <a:endParaRPr lang="en-US"/>
          </a:p>
        </p:txBody>
      </p:sp>
      <p:pic>
        <p:nvPicPr>
          <p:cNvPr id="4" name="Picture 7" descr="logo.bmp"/>
          <p:cNvPicPr>
            <a:picLocks noChangeAspect="1"/>
          </p:cNvPicPr>
          <p:nvPr userDrawn="1"/>
        </p:nvPicPr>
        <p:blipFill>
          <a:blip r:embed="rId2"/>
          <a:srcRect/>
          <a:stretch>
            <a:fillRect/>
          </a:stretch>
        </p:blipFill>
        <p:spPr bwMode="auto">
          <a:xfrm>
            <a:off x="7620000" y="0"/>
            <a:ext cx="1524000" cy="840154"/>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644968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157074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3406275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548509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362067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30701928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311285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1457193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853181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9058154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7" descr="logo.bmp"/>
          <p:cNvPicPr>
            <a:picLocks noChangeAspect="1"/>
          </p:cNvPicPr>
          <p:nvPr userDrawn="1"/>
        </p:nvPicPr>
        <p:blipFill>
          <a:blip r:embed="rId2"/>
          <a:srcRect/>
          <a:stretch>
            <a:fillRect/>
          </a:stretch>
        </p:blipFill>
        <p:spPr bwMode="auto">
          <a:xfrm>
            <a:off x="8153400" y="0"/>
            <a:ext cx="990600" cy="546100"/>
          </a:xfrm>
          <a:prstGeom prst="rect">
            <a:avLst/>
          </a:prstGeom>
          <a:noFill/>
          <a:ln w="9525">
            <a:noFill/>
            <a:miter lim="800000"/>
            <a:headEnd/>
            <a:tailEnd/>
          </a:ln>
        </p:spPr>
      </p:pic>
      <p:sp>
        <p:nvSpPr>
          <p:cNvPr id="3" name="Content Placeholder 2"/>
          <p:cNvSpPr>
            <a:spLocks noGrp="1"/>
          </p:cNvSpPr>
          <p:nvPr>
            <p:ph sz="half" idx="1"/>
          </p:nvPr>
        </p:nvSpPr>
        <p:spPr>
          <a:xfrm>
            <a:off x="6858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C39F81EA-DDD3-46FA-912F-03828886C0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2317822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3955493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4284662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1045805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715508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lvl1pPr>
              <a:defRPr/>
            </a:lvl1pPr>
          </a:lstStyle>
          <a:p>
            <a:pPr>
              <a:defRPr/>
            </a:pPr>
            <a:endParaRPr lang="en-US" dirty="0"/>
          </a:p>
        </p:txBody>
      </p:sp>
      <p:sp>
        <p:nvSpPr>
          <p:cNvPr id="4" name="Text Placeholder 2"/>
          <p:cNvSpPr>
            <a:spLocks noGrp="1"/>
          </p:cNvSpPr>
          <p:nvPr>
            <p:ph idx="1" hasCustomPrompt="1"/>
          </p:nvPr>
        </p:nvSpPr>
        <p:spPr bwMode="auto">
          <a:xfrm>
            <a:off x="128588" y="1219200"/>
            <a:ext cx="8916987"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1"/>
          <p:cNvSpPr>
            <a:spLocks noGrp="1"/>
          </p:cNvSpPr>
          <p:nvPr>
            <p:ph type="sldNum" sz="quarter" idx="4"/>
          </p:nvPr>
        </p:nvSpPr>
        <p:spPr>
          <a:xfrm>
            <a:off x="2286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E5AEC-53AF-4AC7-9001-4C10E3367F22}" type="slidenum">
              <a:rPr lang="en-US" smtClean="0"/>
              <a:t>‹#›</a:t>
            </a:fld>
            <a:endParaRPr lang="en-US" dirty="0"/>
          </a:p>
        </p:txBody>
      </p:sp>
      <p:sp>
        <p:nvSpPr>
          <p:cNvPr id="6" name="Title Placeholder 1"/>
          <p:cNvSpPr>
            <a:spLocks noGrp="1"/>
          </p:cNvSpPr>
          <p:nvPr>
            <p:ph type="title" hasCustomPrompt="1"/>
          </p:nvPr>
        </p:nvSpPr>
        <p:spPr bwMode="auto">
          <a:xfrm>
            <a:off x="457200" y="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smtClean="0"/>
              <a:t>Click to edit Master title style </a:t>
            </a:r>
          </a:p>
        </p:txBody>
      </p:sp>
    </p:spTree>
    <p:extLst>
      <p:ext uri="{BB962C8B-B14F-4D97-AF65-F5344CB8AC3E}">
        <p14:creationId xmlns:p14="http://schemas.microsoft.com/office/powerpoint/2010/main" val="73082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533400"/>
          </a:xfrm>
        </p:spPr>
        <p:txBody>
          <a:bodyPr/>
          <a:lstStyle/>
          <a:p>
            <a:r>
              <a:rPr lang="en-US" smtClean="0"/>
              <a:t>Click to edit Master title style</a:t>
            </a:r>
            <a:endParaRPr lang="en-US"/>
          </a:p>
        </p:txBody>
      </p:sp>
      <p:pic>
        <p:nvPicPr>
          <p:cNvPr id="7" name="Picture 7" descr="logo.bmp"/>
          <p:cNvPicPr>
            <a:picLocks noChangeAspect="1"/>
          </p:cNvPicPr>
          <p:nvPr userDrawn="1"/>
        </p:nvPicPr>
        <p:blipFill>
          <a:blip r:embed="rId2"/>
          <a:srcRect/>
          <a:stretch>
            <a:fillRect/>
          </a:stretch>
        </p:blipFill>
        <p:spPr bwMode="auto">
          <a:xfrm>
            <a:off x="8153400" y="0"/>
            <a:ext cx="990600" cy="546100"/>
          </a:xfrm>
          <a:prstGeom prst="rect">
            <a:avLst/>
          </a:prstGeom>
          <a:noFill/>
          <a:ln w="9525">
            <a:noFill/>
            <a:miter lim="800000"/>
            <a:headEnd/>
            <a:tailEnd/>
          </a:ln>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1"/>
          </p:nvPr>
        </p:nvSpPr>
        <p:spPr/>
        <p:txBody>
          <a:bodyPr/>
          <a:lstStyle>
            <a:lvl1pPr>
              <a:defRPr/>
            </a:lvl1pPr>
          </a:lstStyle>
          <a:p>
            <a:pPr>
              <a:defRPr/>
            </a:pPr>
            <a:fld id="{CB1E67EA-FDC1-4529-9F10-D7636CADF5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3" name="Picture 7" descr="logo.bmp"/>
          <p:cNvPicPr>
            <a:picLocks noChangeAspect="1"/>
          </p:cNvPicPr>
          <p:nvPr userDrawn="1"/>
        </p:nvPicPr>
        <p:blipFill>
          <a:blip r:embed="rId2"/>
          <a:srcRect/>
          <a:stretch>
            <a:fillRect/>
          </a:stretch>
        </p:blipFill>
        <p:spPr bwMode="auto">
          <a:xfrm>
            <a:off x="8153400" y="0"/>
            <a:ext cx="990600" cy="546100"/>
          </a:xfrm>
          <a:prstGeom prst="rect">
            <a:avLst/>
          </a:prstGeom>
          <a:noFill/>
          <a:ln w="9525">
            <a:noFill/>
            <a:miter lim="800000"/>
            <a:headEnd/>
            <a:tailEnd/>
          </a:ln>
        </p:spPr>
      </p:pic>
      <p:sp>
        <p:nvSpPr>
          <p:cNvPr id="5" name="Rectangle 6"/>
          <p:cNvSpPr>
            <a:spLocks noGrp="1" noChangeArrowheads="1"/>
          </p:cNvSpPr>
          <p:nvPr>
            <p:ph type="sldNum" sz="quarter" idx="11"/>
          </p:nvPr>
        </p:nvSpPr>
        <p:spPr/>
        <p:txBody>
          <a:bodyPr/>
          <a:lstStyle>
            <a:lvl1pPr>
              <a:defRPr/>
            </a:lvl1pPr>
          </a:lstStyle>
          <a:p>
            <a:pPr>
              <a:defRPr/>
            </a:pPr>
            <a:fld id="{3B7485A0-A7EF-40B7-AFB9-2A82EC8367A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A8FEBDC5-C890-4097-8CFA-412C2C352AC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62000" y="6400800"/>
            <a:ext cx="19050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B95FEE5-7EE4-497D-A099-26F577531BF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3152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914400"/>
            <a:ext cx="4000500" cy="5181600"/>
          </a:xfrm>
        </p:spPr>
        <p:txBody>
          <a:bodyPr/>
          <a:lstStyle/>
          <a:p>
            <a:endParaRPr lang="en-US"/>
          </a:p>
        </p:txBody>
      </p:sp>
      <p:sp>
        <p:nvSpPr>
          <p:cNvPr id="4" name="Text Placeholder 3"/>
          <p:cNvSpPr>
            <a:spLocks noGrp="1"/>
          </p:cNvSpPr>
          <p:nvPr>
            <p:ph type="body" sz="half" idx="2"/>
          </p:nvPr>
        </p:nvSpPr>
        <p:spPr>
          <a:xfrm>
            <a:off x="4991100" y="9144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1905000" cy="457200"/>
          </a:xfrm>
          <a:prstGeom prst="rect">
            <a:avLst/>
          </a:prstGeom>
        </p:spPr>
        <p:txBody>
          <a:bodyPr/>
          <a:lstStyle>
            <a:lvl1pPr>
              <a:defRPr/>
            </a:lvl1pPr>
          </a:lstStyle>
          <a:p>
            <a:fld id="{303EC24E-6740-45F6-A133-7B3543F3068D}" type="datetime4">
              <a:rPr lang="en-US"/>
              <a:pPr/>
              <a:t>June 6, 2014</a:t>
            </a:fld>
            <a:endParaRPr lang="en-US"/>
          </a:p>
        </p:txBody>
      </p:sp>
      <p:sp>
        <p:nvSpPr>
          <p:cNvPr id="6" name="Footer Placeholder 5"/>
          <p:cNvSpPr>
            <a:spLocks noGrp="1"/>
          </p:cNvSpPr>
          <p:nvPr>
            <p:ph type="ftr" sz="quarter" idx="11"/>
          </p:nvPr>
        </p:nvSpPr>
        <p:spPr>
          <a:xfrm>
            <a:off x="34290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24B44D9-BBCF-4FA3-B6D4-A434D798DB18}"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4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533400"/>
          </a:xfrm>
          <a:prstGeom prst="rect">
            <a:avLst/>
          </a:prstGeom>
          <a:solidFill>
            <a:srgbClr val="1E3C8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609600"/>
            <a:ext cx="86868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E72DF051-5823-4376-95B3-E2824FE40C92}" type="slidenum">
              <a:rPr lang="en-US"/>
              <a:pPr>
                <a:defRPr/>
              </a:pPr>
              <a:t>‹#›</a:t>
            </a:fld>
            <a:endParaRPr lang="en-US"/>
          </a:p>
        </p:txBody>
      </p:sp>
      <p:cxnSp>
        <p:nvCxnSpPr>
          <p:cNvPr id="11" name="Straight Connector 10"/>
          <p:cNvCxnSpPr/>
          <p:nvPr userDrawn="1"/>
        </p:nvCxnSpPr>
        <p:spPr>
          <a:xfrm>
            <a:off x="0" y="6248400"/>
            <a:ext cx="9144000" cy="1588"/>
          </a:xfrm>
          <a:prstGeom prst="line">
            <a:avLst/>
          </a:prstGeom>
          <a:ln w="25400">
            <a:solidFill>
              <a:srgbClr val="1E3C82"/>
            </a:solidFill>
          </a:ln>
        </p:spPr>
        <p:style>
          <a:lnRef idx="1">
            <a:schemeClr val="accent1"/>
          </a:lnRef>
          <a:fillRef idx="0">
            <a:schemeClr val="accent1"/>
          </a:fillRef>
          <a:effectRef idx="0">
            <a:schemeClr val="accent1"/>
          </a:effectRef>
          <a:fontRef idx="minor">
            <a:schemeClr val="tx1"/>
          </a:fontRef>
        </p:style>
      </p:cxnSp>
      <p:pic>
        <p:nvPicPr>
          <p:cNvPr id="6" name="Picture 7" descr="logo.bmp"/>
          <p:cNvPicPr>
            <a:picLocks noChangeAspect="1"/>
          </p:cNvPicPr>
          <p:nvPr userDrawn="1"/>
        </p:nvPicPr>
        <p:blipFill>
          <a:blip r:embed="rId37"/>
          <a:srcRect/>
          <a:stretch>
            <a:fillRect/>
          </a:stretch>
        </p:blipFill>
        <p:spPr bwMode="auto">
          <a:xfrm>
            <a:off x="8153400" y="0"/>
            <a:ext cx="990600" cy="546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198" r:id="rId6"/>
    <p:sldLayoutId id="2147484199"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1"/>
          </a:solidFill>
          <a:latin typeface="Calibri" pitchFamily="34" charset="0"/>
          <a:ea typeface="+mj-ea"/>
          <a:cs typeface="+mj-cs"/>
        </a:defRPr>
      </a:lvl1pPr>
      <a:lvl2pPr algn="l" rtl="0" eaLnBrk="0" fontAlgn="base" hangingPunct="0">
        <a:spcBef>
          <a:spcPct val="0"/>
        </a:spcBef>
        <a:spcAft>
          <a:spcPct val="0"/>
        </a:spcAft>
        <a:defRPr sz="2400" b="1">
          <a:solidFill>
            <a:schemeClr val="bg1"/>
          </a:solidFill>
          <a:latin typeface="Calibri" pitchFamily="34" charset="0"/>
        </a:defRPr>
      </a:lvl2pPr>
      <a:lvl3pPr algn="l" rtl="0" eaLnBrk="0" fontAlgn="base" hangingPunct="0">
        <a:spcBef>
          <a:spcPct val="0"/>
        </a:spcBef>
        <a:spcAft>
          <a:spcPct val="0"/>
        </a:spcAft>
        <a:defRPr sz="2400" b="1">
          <a:solidFill>
            <a:schemeClr val="bg1"/>
          </a:solidFill>
          <a:latin typeface="Calibri" pitchFamily="34" charset="0"/>
        </a:defRPr>
      </a:lvl3pPr>
      <a:lvl4pPr algn="l" rtl="0" eaLnBrk="0" fontAlgn="base" hangingPunct="0">
        <a:spcBef>
          <a:spcPct val="0"/>
        </a:spcBef>
        <a:spcAft>
          <a:spcPct val="0"/>
        </a:spcAft>
        <a:defRPr sz="2400" b="1">
          <a:solidFill>
            <a:schemeClr val="bg1"/>
          </a:solidFill>
          <a:latin typeface="Calibri" pitchFamily="34" charset="0"/>
        </a:defRPr>
      </a:lvl4pPr>
      <a:lvl5pPr algn="l" rtl="0" eaLnBrk="0" fontAlgn="base" hangingPunct="0">
        <a:spcBef>
          <a:spcPct val="0"/>
        </a:spcBef>
        <a:spcAft>
          <a:spcPct val="0"/>
        </a:spcAft>
        <a:defRPr sz="2400" b="1">
          <a:solidFill>
            <a:schemeClr val="bg1"/>
          </a:solidFill>
          <a:latin typeface="Calibri" pitchFamily="34" charset="0"/>
        </a:defRPr>
      </a:lvl5pPr>
      <a:lvl6pPr marL="457200" algn="ctr" rtl="0" fontAlgn="base">
        <a:spcBef>
          <a:spcPct val="0"/>
        </a:spcBef>
        <a:spcAft>
          <a:spcPct val="0"/>
        </a:spcAft>
        <a:defRPr sz="3600" b="1">
          <a:solidFill>
            <a:schemeClr val="tx2"/>
          </a:solidFill>
          <a:latin typeface="Century Gothic" pitchFamily="34" charset="0"/>
        </a:defRPr>
      </a:lvl6pPr>
      <a:lvl7pPr marL="914400" algn="ctr" rtl="0" fontAlgn="base">
        <a:spcBef>
          <a:spcPct val="0"/>
        </a:spcBef>
        <a:spcAft>
          <a:spcPct val="0"/>
        </a:spcAft>
        <a:defRPr sz="3600" b="1">
          <a:solidFill>
            <a:schemeClr val="tx2"/>
          </a:solidFill>
          <a:latin typeface="Century Gothic" pitchFamily="34" charset="0"/>
        </a:defRPr>
      </a:lvl7pPr>
      <a:lvl8pPr marL="1371600" algn="ctr" rtl="0" fontAlgn="base">
        <a:spcBef>
          <a:spcPct val="0"/>
        </a:spcBef>
        <a:spcAft>
          <a:spcPct val="0"/>
        </a:spcAft>
        <a:defRPr sz="3600" b="1">
          <a:solidFill>
            <a:schemeClr val="tx2"/>
          </a:solidFill>
          <a:latin typeface="Century Gothic" pitchFamily="34" charset="0"/>
        </a:defRPr>
      </a:lvl8pPr>
      <a:lvl9pPr marL="1828800" algn="ctr" rtl="0" fontAlgn="base">
        <a:spcBef>
          <a:spcPct val="0"/>
        </a:spcBef>
        <a:spcAft>
          <a:spcPct val="0"/>
        </a:spcAft>
        <a:defRPr sz="3600" b="1">
          <a:solidFill>
            <a:schemeClr val="tx2"/>
          </a:solidFill>
          <a:latin typeface="Century Gothic"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1600">
          <a:solidFill>
            <a:schemeClr val="tx1"/>
          </a:solidFill>
          <a:latin typeface="Calibri" pitchFamily="34" charset="0"/>
        </a:defRPr>
      </a:lvl3pPr>
      <a:lvl4pPr marL="1600200" indent="-228600" algn="l" rtl="0" eaLnBrk="0" fontAlgn="base" hangingPunct="0">
        <a:spcBef>
          <a:spcPct val="20000"/>
        </a:spcBef>
        <a:spcAft>
          <a:spcPct val="0"/>
        </a:spcAft>
        <a:buChar char="–"/>
        <a:defRPr sz="1200">
          <a:solidFill>
            <a:schemeClr val="tx1"/>
          </a:solidFill>
          <a:latin typeface="Calibri" pitchFamily="34" charset="0"/>
        </a:defRPr>
      </a:lvl4pPr>
      <a:lvl5pPr marL="2057400" indent="-228600" algn="l" rtl="0" eaLnBrk="0" fontAlgn="base" hangingPunct="0">
        <a:spcBef>
          <a:spcPct val="20000"/>
        </a:spcBef>
        <a:spcAft>
          <a:spcPct val="0"/>
        </a:spcAft>
        <a:buChar char="»"/>
        <a:defRPr sz="11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1.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25460"/>
            <a:ext cx="8305800" cy="1441540"/>
          </a:xfrm>
        </p:spPr>
        <p:txBody>
          <a:bodyPr>
            <a:noAutofit/>
          </a:bodyPr>
          <a:lstStyle/>
          <a:p>
            <a:pPr algn="ctr"/>
            <a:r>
              <a:rPr lang="en-US" sz="2800" cap="none" dirty="0" smtClean="0"/>
              <a:t>Design and Implementation of Hybrid and Native </a:t>
            </a:r>
            <a:r>
              <a:rPr lang="en-US" sz="2800" cap="none" dirty="0"/>
              <a:t>C</a:t>
            </a:r>
            <a:r>
              <a:rPr lang="en-US" sz="2800" cap="none" dirty="0" smtClean="0"/>
              <a:t>ommunication </a:t>
            </a:r>
            <a:r>
              <a:rPr lang="en-US" sz="2800" cap="none" dirty="0"/>
              <a:t>D</a:t>
            </a:r>
            <a:r>
              <a:rPr lang="en-US" sz="2800" cap="none" dirty="0" smtClean="0"/>
              <a:t>evices for Java HPC</a:t>
            </a:r>
            <a:endParaRPr lang="en-US" sz="2800" cap="none" dirty="0"/>
          </a:p>
        </p:txBody>
      </p:sp>
      <p:sp>
        <p:nvSpPr>
          <p:cNvPr id="9" name="Subtitle 2"/>
          <p:cNvSpPr txBox="1">
            <a:spLocks/>
          </p:cNvSpPr>
          <p:nvPr/>
        </p:nvSpPr>
        <p:spPr bwMode="auto">
          <a:xfrm>
            <a:off x="457200" y="2971800"/>
            <a:ext cx="7380514" cy="1295400"/>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sz="2400" b="1">
                <a:solidFill>
                  <a:schemeClr val="bg1">
                    <a:lumMod val="85000"/>
                  </a:schemeClr>
                </a:solidFill>
              </a:defRPr>
            </a:lvl1pPr>
            <a:lvl2pPr lvl="1" indent="0">
              <a:spcBef>
                <a:spcPct val="20000"/>
              </a:spcBef>
              <a:buFont typeface="Arial" pitchFamily="34" charset="0"/>
              <a:buNone/>
              <a:defRPr sz="2000">
                <a:solidFill>
                  <a:schemeClr val="bg1">
                    <a:lumMod val="8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dirty="0" smtClean="0">
                <a:solidFill>
                  <a:schemeClr val="tx1"/>
                </a:solidFill>
              </a:rPr>
              <a:t>Authors:</a:t>
            </a:r>
            <a:endParaRPr lang="en-US" dirty="0">
              <a:solidFill>
                <a:schemeClr val="tx1"/>
              </a:solidFill>
            </a:endParaRPr>
          </a:p>
          <a:p>
            <a:pPr lvl="1"/>
            <a:r>
              <a:rPr lang="en-US" dirty="0" smtClean="0">
                <a:solidFill>
                  <a:schemeClr val="tx1"/>
                </a:solidFill>
              </a:rPr>
              <a:t>Bibrak Qamar</a:t>
            </a:r>
            <a:r>
              <a:rPr lang="en-US" baseline="30000" dirty="0" smtClean="0">
                <a:solidFill>
                  <a:schemeClr val="tx1"/>
                </a:solidFill>
              </a:rPr>
              <a:t>1</a:t>
            </a:r>
            <a:endParaRPr lang="en-US" baseline="30000" dirty="0">
              <a:solidFill>
                <a:schemeClr val="tx1"/>
              </a:solidFill>
            </a:endParaRPr>
          </a:p>
          <a:p>
            <a:pPr lvl="1"/>
            <a:r>
              <a:rPr lang="en-US" dirty="0" err="1" smtClean="0">
                <a:solidFill>
                  <a:schemeClr val="tx1"/>
                </a:solidFill>
              </a:rPr>
              <a:t>Ansar</a:t>
            </a:r>
            <a:r>
              <a:rPr lang="en-US" dirty="0" smtClean="0">
                <a:solidFill>
                  <a:schemeClr val="tx1"/>
                </a:solidFill>
              </a:rPr>
              <a:t> Javed</a:t>
            </a:r>
            <a:r>
              <a:rPr lang="en-US" baseline="30000" dirty="0">
                <a:solidFill>
                  <a:schemeClr val="tx1"/>
                </a:solidFill>
              </a:rPr>
              <a:t>1</a:t>
            </a:r>
            <a:endParaRPr lang="en-US" dirty="0" smtClean="0">
              <a:solidFill>
                <a:schemeClr val="tx1"/>
              </a:solidFill>
            </a:endParaRPr>
          </a:p>
          <a:p>
            <a:pPr lvl="1"/>
            <a:r>
              <a:rPr lang="en-US" b="1" dirty="0" err="1" smtClean="0">
                <a:solidFill>
                  <a:schemeClr val="tx1"/>
                </a:solidFill>
                <a:latin typeface="Charter Black"/>
                <a:cs typeface="Charter Black"/>
              </a:rPr>
              <a:t>Mohsan</a:t>
            </a:r>
            <a:r>
              <a:rPr lang="en-US" b="1" dirty="0" smtClean="0">
                <a:solidFill>
                  <a:schemeClr val="tx1"/>
                </a:solidFill>
                <a:latin typeface="Charter Black"/>
                <a:cs typeface="Charter Black"/>
              </a:rPr>
              <a:t> Jameel</a:t>
            </a:r>
            <a:r>
              <a:rPr lang="en-US" b="1" baseline="30000" dirty="0">
                <a:solidFill>
                  <a:schemeClr val="tx1"/>
                </a:solidFill>
                <a:latin typeface="Charter Black"/>
                <a:cs typeface="Charter Black"/>
              </a:rPr>
              <a:t>1</a:t>
            </a:r>
            <a:endParaRPr lang="en-US" b="1" dirty="0" smtClean="0">
              <a:solidFill>
                <a:schemeClr val="tx1"/>
              </a:solidFill>
              <a:latin typeface="Charter Black"/>
              <a:cs typeface="Charter Black"/>
            </a:endParaRPr>
          </a:p>
          <a:p>
            <a:pPr lvl="1"/>
            <a:r>
              <a:rPr lang="en-US" dirty="0" err="1" smtClean="0">
                <a:solidFill>
                  <a:schemeClr val="tx1"/>
                </a:solidFill>
              </a:rPr>
              <a:t>Aamir</a:t>
            </a:r>
            <a:r>
              <a:rPr lang="en-US" dirty="0" smtClean="0">
                <a:solidFill>
                  <a:schemeClr val="tx1"/>
                </a:solidFill>
              </a:rPr>
              <a:t> Shafi</a:t>
            </a:r>
            <a:r>
              <a:rPr lang="en-US" baseline="30000" dirty="0">
                <a:solidFill>
                  <a:schemeClr val="tx1"/>
                </a:solidFill>
              </a:rPr>
              <a:t>1</a:t>
            </a:r>
            <a:endParaRPr lang="en-US" dirty="0" smtClean="0">
              <a:solidFill>
                <a:schemeClr val="tx1"/>
              </a:solidFill>
            </a:endParaRPr>
          </a:p>
          <a:p>
            <a:pPr lvl="1"/>
            <a:r>
              <a:rPr lang="en-US" dirty="0" smtClean="0">
                <a:solidFill>
                  <a:schemeClr val="tx1"/>
                </a:solidFill>
              </a:rPr>
              <a:t>Bryan Carpenter</a:t>
            </a:r>
            <a:r>
              <a:rPr lang="en-US" baseline="30000" dirty="0" smtClean="0">
                <a:solidFill>
                  <a:schemeClr val="tx1"/>
                </a:solidFill>
              </a:rPr>
              <a:t>2</a:t>
            </a:r>
            <a:endParaRPr lang="en-US" dirty="0">
              <a:solidFill>
                <a:schemeClr val="tx1"/>
              </a:solidFill>
            </a:endParaRPr>
          </a:p>
        </p:txBody>
      </p:sp>
      <p:sp>
        <p:nvSpPr>
          <p:cNvPr id="3" name="TextBox 2"/>
          <p:cNvSpPr txBox="1"/>
          <p:nvPr/>
        </p:nvSpPr>
        <p:spPr>
          <a:xfrm>
            <a:off x="-21771" y="5257800"/>
            <a:ext cx="6127896" cy="1384995"/>
          </a:xfrm>
          <a:prstGeom prst="rect">
            <a:avLst/>
          </a:prstGeom>
          <a:noFill/>
        </p:spPr>
        <p:txBody>
          <a:bodyPr wrap="none" rtlCol="0">
            <a:spAutoFit/>
          </a:bodyPr>
          <a:lstStyle/>
          <a:p>
            <a:r>
              <a:rPr lang="en-US" sz="2000" baseline="30000" dirty="0"/>
              <a:t>1</a:t>
            </a:r>
            <a:r>
              <a:rPr lang="en-US" sz="2000" dirty="0" smtClean="0"/>
              <a:t>School of Electrical Engineering and Computer Science</a:t>
            </a:r>
          </a:p>
          <a:p>
            <a:r>
              <a:rPr lang="en-US" sz="2000" dirty="0" smtClean="0"/>
              <a:t>National University of Sciences and Technology, Pakistan</a:t>
            </a:r>
          </a:p>
          <a:p>
            <a:endParaRPr lang="en-US" dirty="0" smtClean="0"/>
          </a:p>
          <a:p>
            <a:r>
              <a:rPr lang="en-US" sz="2000" baseline="30000" dirty="0"/>
              <a:t>2</a:t>
            </a:r>
            <a:r>
              <a:rPr lang="en-US" sz="2000" dirty="0"/>
              <a:t>S</a:t>
            </a:r>
            <a:r>
              <a:rPr lang="en-US" sz="2000" dirty="0" smtClean="0"/>
              <a:t>chool of Computing, University of Portsmouth, UK</a:t>
            </a:r>
            <a:endParaRPr lang="en-US" sz="2000" dirty="0"/>
          </a:p>
        </p:txBody>
      </p:sp>
      <p:pic>
        <p:nvPicPr>
          <p:cNvPr id="2050" name="Picture 2" descr="C:\Users\Bibrak Qama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1772920" cy="11143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brak Qamar\Desktop\NUST_Pakistan_New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76200"/>
            <a:ext cx="1066800" cy="1038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ibrak Qamar\Desktop\UniversityPortsmouthLogo.gi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8601"/>
            <a:ext cx="243840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0" y="0"/>
            <a:ext cx="1524000" cy="571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8" name="Picture 7" descr="logo.bmp"/>
          <p:cNvPicPr>
            <a:picLocks noChangeAspect="1"/>
          </p:cNvPicPr>
          <p:nvPr/>
        </p:nvPicPr>
        <p:blipFill>
          <a:blip r:embed="rId6"/>
          <a:srcRect/>
          <a:stretch>
            <a:fillRect/>
          </a:stretch>
        </p:blipFill>
        <p:spPr bwMode="auto">
          <a:xfrm>
            <a:off x="7337448" y="176187"/>
            <a:ext cx="1796903" cy="761999"/>
          </a:xfrm>
          <a:prstGeom prst="rect">
            <a:avLst/>
          </a:prstGeom>
          <a:noFill/>
          <a:ln w="9525">
            <a:noFill/>
            <a:miter lim="800000"/>
            <a:headEnd/>
            <a:tailEnd/>
          </a:ln>
        </p:spPr>
      </p:pic>
    </p:spTree>
    <p:extLst>
      <p:ext uri="{BB962C8B-B14F-4D97-AF65-F5344CB8AC3E}">
        <p14:creationId xmlns:p14="http://schemas.microsoft.com/office/powerpoint/2010/main" val="379035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Device for MPJ Express</a:t>
            </a:r>
            <a:endParaRPr lang="en-US" dirty="0"/>
          </a:p>
        </p:txBody>
      </p:sp>
      <p:sp>
        <p:nvSpPr>
          <p:cNvPr id="2" name="Content Placeholder 1"/>
          <p:cNvSpPr>
            <a:spLocks noGrp="1"/>
          </p:cNvSpPr>
          <p:nvPr>
            <p:ph idx="1"/>
          </p:nvPr>
        </p:nvSpPr>
        <p:spPr/>
        <p:txBody>
          <a:bodyPr>
            <a:normAutofit/>
          </a:bodyPr>
          <a:lstStyle/>
          <a:p>
            <a:r>
              <a:rPr lang="en-US" dirty="0" smtClean="0"/>
              <a:t>Native Device is inspired by </a:t>
            </a:r>
            <a:r>
              <a:rPr lang="en-US" dirty="0" err="1" smtClean="0"/>
              <a:t>mpiJava</a:t>
            </a:r>
            <a:r>
              <a:rPr lang="en-US" dirty="0" smtClean="0"/>
              <a:t> library developed by one of the co-author ( Bryan Carpenter)</a:t>
            </a:r>
          </a:p>
          <a:p>
            <a:r>
              <a:rPr lang="en-US" dirty="0" smtClean="0"/>
              <a:t>Native </a:t>
            </a:r>
            <a:r>
              <a:rPr lang="en-US" dirty="0"/>
              <a:t>Device enables MPJ Express to use native MPI libraries for communication.</a:t>
            </a:r>
          </a:p>
          <a:p>
            <a:r>
              <a:rPr lang="en-US" dirty="0"/>
              <a:t>Native Device </a:t>
            </a:r>
            <a:r>
              <a:rPr lang="en-US" dirty="0" smtClean="0"/>
              <a:t>uses JNI to talk to native MPI implementations:</a:t>
            </a:r>
            <a:endParaRPr lang="en-US" dirty="0"/>
          </a:p>
        </p:txBody>
      </p:sp>
      <p:sp>
        <p:nvSpPr>
          <p:cNvPr id="3" name="Slide Number Placeholder 2"/>
          <p:cNvSpPr>
            <a:spLocks noGrp="1"/>
          </p:cNvSpPr>
          <p:nvPr>
            <p:ph type="sldNum" sz="quarter" idx="11"/>
          </p:nvPr>
        </p:nvSpPr>
        <p:spPr/>
        <p:txBody>
          <a:bodyPr/>
          <a:lstStyle/>
          <a:p>
            <a:fld id="{88AE5AEC-53AF-4AC7-9001-4C10E3367F22}" type="slidenum">
              <a:rPr lang="en-US" smtClean="0"/>
              <a:t>10</a:t>
            </a:fld>
            <a:endParaRPr lang="en-US" dirty="0"/>
          </a:p>
        </p:txBody>
      </p:sp>
      <p:sp>
        <p:nvSpPr>
          <p:cNvPr id="5" name="Rectangle 4"/>
          <p:cNvSpPr/>
          <p:nvPr/>
        </p:nvSpPr>
        <p:spPr>
          <a:xfrm>
            <a:off x="3200400" y="3930134"/>
            <a:ext cx="1944624" cy="6096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MPJ Express</a:t>
            </a:r>
            <a:endParaRPr lang="en-US" dirty="0"/>
          </a:p>
        </p:txBody>
      </p:sp>
      <p:sp>
        <p:nvSpPr>
          <p:cNvPr id="6" name="Rectangle 5"/>
          <p:cNvSpPr/>
          <p:nvPr/>
        </p:nvSpPr>
        <p:spPr>
          <a:xfrm>
            <a:off x="3200400" y="5454134"/>
            <a:ext cx="1944624" cy="6096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 MPI</a:t>
            </a:r>
            <a:endParaRPr lang="en-US" dirty="0"/>
          </a:p>
        </p:txBody>
      </p:sp>
      <p:cxnSp>
        <p:nvCxnSpPr>
          <p:cNvPr id="8" name="Straight Connector 7"/>
          <p:cNvCxnSpPr/>
          <p:nvPr/>
        </p:nvCxnSpPr>
        <p:spPr>
          <a:xfrm>
            <a:off x="4172712" y="4539734"/>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29257" y="4800288"/>
            <a:ext cx="838200" cy="369332"/>
          </a:xfrm>
          <a:prstGeom prst="rect">
            <a:avLst/>
          </a:prstGeom>
          <a:noFill/>
        </p:spPr>
        <p:txBody>
          <a:bodyPr wrap="square" rtlCol="0">
            <a:spAutoFit/>
          </a:bodyPr>
          <a:lstStyle/>
          <a:p>
            <a:r>
              <a:rPr lang="en-US" dirty="0" smtClean="0"/>
              <a:t>JNI</a:t>
            </a:r>
            <a:endParaRPr lang="en-US" dirty="0"/>
          </a:p>
        </p:txBody>
      </p:sp>
    </p:spTree>
    <p:extLst>
      <p:ext uri="{BB962C8B-B14F-4D97-AF65-F5344CB8AC3E}">
        <p14:creationId xmlns:p14="http://schemas.microsoft.com/office/powerpoint/2010/main" val="3930910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Device Point-to-Point Communication</a:t>
            </a:r>
            <a:endParaRPr lang="en-US" dirty="0"/>
          </a:p>
        </p:txBody>
      </p:sp>
      <p:sp>
        <p:nvSpPr>
          <p:cNvPr id="2" name="Content Placeholder 1"/>
          <p:cNvSpPr>
            <a:spLocks noGrp="1"/>
          </p:cNvSpPr>
          <p:nvPr>
            <p:ph idx="1"/>
          </p:nvPr>
        </p:nvSpPr>
        <p:spPr>
          <a:xfrm>
            <a:off x="228600" y="1588016"/>
            <a:ext cx="4267200" cy="926584"/>
          </a:xfrm>
        </p:spPr>
        <p:txBody>
          <a:bodyPr/>
          <a:lstStyle/>
          <a:p>
            <a:pPr marL="0" indent="0">
              <a:spcBef>
                <a:spcPts val="0"/>
              </a:spcBef>
              <a:buNone/>
            </a:pPr>
            <a:r>
              <a:rPr lang="en-US" sz="1600" dirty="0" smtClean="0">
                <a:latin typeface="Courier New" panose="02070309020205020404" pitchFamily="49" charset="0"/>
                <a:cs typeface="Courier New" panose="02070309020205020404" pitchFamily="49" charset="0"/>
              </a:rPr>
              <a:t>Send(</a:t>
            </a:r>
            <a:r>
              <a:rPr lang="en-US" sz="1600" dirty="0" err="1" smtClean="0">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offset</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count</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datatype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dest</a:t>
            </a:r>
            <a:r>
              <a:rPr lang="en-US" sz="1600" dirty="0">
                <a:latin typeface="Courier New" panose="02070309020205020404" pitchFamily="49" charset="0"/>
                <a:cs typeface="Courier New" panose="02070309020205020404" pitchFamily="49" charset="0"/>
              </a:rPr>
              <a:t>, tag) </a:t>
            </a:r>
            <a:endParaRPr lang="en-US" sz="1600" dirty="0" smtClean="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1"/>
          </p:nvPr>
        </p:nvSpPr>
        <p:spPr/>
        <p:txBody>
          <a:bodyPr/>
          <a:lstStyle/>
          <a:p>
            <a:fld id="{88AE5AEC-53AF-4AC7-9001-4C10E3367F22}" type="slidenum">
              <a:rPr lang="en-US" smtClean="0"/>
              <a:t>11</a:t>
            </a:fld>
            <a:endParaRPr lang="en-US" dirty="0"/>
          </a:p>
        </p:txBody>
      </p:sp>
      <p:sp>
        <p:nvSpPr>
          <p:cNvPr id="6" name="Rectangle 5"/>
          <p:cNvSpPr/>
          <p:nvPr/>
        </p:nvSpPr>
        <p:spPr>
          <a:xfrm>
            <a:off x="4648200" y="1600200"/>
            <a:ext cx="4572000" cy="584775"/>
          </a:xfrm>
          <a:prstGeom prst="rect">
            <a:avLst/>
          </a:prstGeom>
        </p:spPr>
        <p:txBody>
          <a:bodyPr>
            <a:spAutoFit/>
          </a:bodyPr>
          <a:lstStyle/>
          <a:p>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Recv</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buf</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offset</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count</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endPar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endParaRPr>
          </a:p>
          <a:p>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datatype</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source</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tag</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p>
        </p:txBody>
      </p:sp>
      <p:cxnSp>
        <p:nvCxnSpPr>
          <p:cNvPr id="9" name="Straight Arrow Connector 8"/>
          <p:cNvCxnSpPr/>
          <p:nvPr/>
        </p:nvCxnSpPr>
        <p:spPr>
          <a:xfrm>
            <a:off x="990600" y="1956670"/>
            <a:ext cx="771525" cy="500218"/>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8" name="Flowchart: Magnetic Disk 7"/>
          <p:cNvSpPr/>
          <p:nvPr/>
        </p:nvSpPr>
        <p:spPr>
          <a:xfrm>
            <a:off x="2362200" y="2286000"/>
            <a:ext cx="533400" cy="990600"/>
          </a:xfrm>
          <a:prstGeom prst="flowChartMagneticDisk">
            <a:avLst/>
          </a:prstGeom>
          <a:solidFill>
            <a:schemeClr val="accent6">
              <a:lumMod val="60000"/>
              <a:lumOff val="40000"/>
            </a:schemeClr>
          </a:solidFill>
          <a:ln>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extBox 10"/>
          <p:cNvSpPr txBox="1"/>
          <p:nvPr/>
        </p:nvSpPr>
        <p:spPr>
          <a:xfrm>
            <a:off x="0" y="2456316"/>
            <a:ext cx="2235997" cy="584775"/>
          </a:xfrm>
          <a:prstGeom prst="rect">
            <a:avLst/>
          </a:prstGeom>
          <a:noFill/>
        </p:spPr>
        <p:txBody>
          <a:bodyPr wrap="none" rtlCol="0">
            <a:spAutoFit/>
          </a:bodyPr>
          <a:lstStyle/>
          <a:p>
            <a:r>
              <a:rPr lang="en-US" sz="1600" dirty="0" smtClean="0"/>
              <a:t>Intermediate buffering </a:t>
            </a:r>
          </a:p>
          <a:p>
            <a:r>
              <a:rPr lang="en-US" sz="1600" dirty="0" smtClean="0"/>
              <a:t>using </a:t>
            </a:r>
            <a:r>
              <a:rPr lang="en-US" sz="1600" dirty="0" err="1" smtClean="0"/>
              <a:t>ByteBuffer</a:t>
            </a:r>
            <a:endParaRPr lang="en-US" sz="1600" dirty="0"/>
          </a:p>
        </p:txBody>
      </p:sp>
      <p:cxnSp>
        <p:nvCxnSpPr>
          <p:cNvPr id="15" name="Straight Arrow Connector 14"/>
          <p:cNvCxnSpPr/>
          <p:nvPr/>
        </p:nvCxnSpPr>
        <p:spPr>
          <a:xfrm>
            <a:off x="6601217" y="1956670"/>
            <a:ext cx="1" cy="500218"/>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16" name="Flowchart: Magnetic Disk 15"/>
          <p:cNvSpPr/>
          <p:nvPr/>
        </p:nvSpPr>
        <p:spPr>
          <a:xfrm>
            <a:off x="7240450" y="2145784"/>
            <a:ext cx="533400" cy="990600"/>
          </a:xfrm>
          <a:prstGeom prst="flowChartMagneticDisk">
            <a:avLst/>
          </a:prstGeom>
          <a:solidFill>
            <a:schemeClr val="accent6">
              <a:lumMod val="60000"/>
              <a:lumOff val="40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7" name="TextBox 16"/>
          <p:cNvSpPr txBox="1"/>
          <p:nvPr/>
        </p:nvSpPr>
        <p:spPr>
          <a:xfrm>
            <a:off x="4620017" y="2621873"/>
            <a:ext cx="2235997" cy="584775"/>
          </a:xfrm>
          <a:prstGeom prst="rect">
            <a:avLst/>
          </a:prstGeom>
          <a:noFill/>
        </p:spPr>
        <p:txBody>
          <a:bodyPr wrap="none" rtlCol="0">
            <a:spAutoFit/>
          </a:bodyPr>
          <a:lstStyle/>
          <a:p>
            <a:r>
              <a:rPr lang="en-US" sz="1600" dirty="0" smtClean="0"/>
              <a:t>Intermediate buffering </a:t>
            </a:r>
          </a:p>
          <a:p>
            <a:r>
              <a:rPr lang="en-US" sz="1600" dirty="0" smtClean="0"/>
              <a:t>using </a:t>
            </a:r>
            <a:r>
              <a:rPr lang="en-US" sz="1600" dirty="0" err="1" smtClean="0"/>
              <a:t>ByteBuffer</a:t>
            </a:r>
            <a:endParaRPr lang="en-US" sz="1600" dirty="0"/>
          </a:p>
        </p:txBody>
      </p:sp>
      <p:cxnSp>
        <p:nvCxnSpPr>
          <p:cNvPr id="14" name="Straight Connector 13"/>
          <p:cNvCxnSpPr/>
          <p:nvPr/>
        </p:nvCxnSpPr>
        <p:spPr>
          <a:xfrm>
            <a:off x="4495800" y="1219200"/>
            <a:ext cx="0" cy="5038488"/>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191819626"/>
              </p:ext>
            </p:extLst>
          </p:nvPr>
        </p:nvGraphicFramePr>
        <p:xfrm>
          <a:off x="152400" y="3429000"/>
          <a:ext cx="4114800" cy="370840"/>
        </p:xfrm>
        <a:graphic>
          <a:graphicData uri="http://schemas.openxmlformats.org/drawingml/2006/table">
            <a:tbl>
              <a:tblPr firstRow="1" bandRow="1">
                <a:tableStyleId>{F5AB1C69-6EDB-4FF4-983F-18BD219EF322}</a:tableStyleId>
              </a:tblPr>
              <a:tblGrid>
                <a:gridCol w="4114800"/>
              </a:tblGrid>
              <a:tr h="370840">
                <a:tc>
                  <a:txBody>
                    <a:bodyPr/>
                    <a:lstStyle/>
                    <a:p>
                      <a:pPr algn="ctr"/>
                      <a:r>
                        <a:rPr lang="en-US" dirty="0" err="1" smtClean="0"/>
                        <a:t>natmpjdev</a:t>
                      </a:r>
                      <a:r>
                        <a:rPr lang="en-US" dirty="0" smtClean="0"/>
                        <a:t> (native device)</a:t>
                      </a:r>
                      <a:endParaRPr lang="en-US" dirty="0"/>
                    </a:p>
                  </a:txBody>
                  <a:tcPr>
                    <a:solidFill>
                      <a:schemeClr val="accent6">
                        <a:lumMod val="75000"/>
                      </a:schemeClr>
                    </a:solidFill>
                  </a:tcPr>
                </a:tc>
              </a:tr>
            </a:tbl>
          </a:graphicData>
        </a:graphic>
      </p:graphicFrame>
      <p:cxnSp>
        <p:nvCxnSpPr>
          <p:cNvPr id="22" name="Straight Arrow Connector 21"/>
          <p:cNvCxnSpPr/>
          <p:nvPr/>
        </p:nvCxnSpPr>
        <p:spPr>
          <a:xfrm>
            <a:off x="2133600" y="3099670"/>
            <a:ext cx="0" cy="28622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a:off x="2133600" y="3810000"/>
            <a:ext cx="0" cy="381000"/>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3955233312"/>
              </p:ext>
            </p:extLst>
          </p:nvPr>
        </p:nvGraphicFramePr>
        <p:xfrm>
          <a:off x="178597" y="4240582"/>
          <a:ext cx="4114800" cy="370840"/>
        </p:xfrm>
        <a:graphic>
          <a:graphicData uri="http://schemas.openxmlformats.org/drawingml/2006/table">
            <a:tbl>
              <a:tblPr firstRow="1" bandRow="1">
                <a:tableStyleId>{F5AB1C69-6EDB-4FF4-983F-18BD219EF322}</a:tableStyleId>
              </a:tblPr>
              <a:tblGrid>
                <a:gridCol w="4114800"/>
              </a:tblGrid>
              <a:tr h="370840">
                <a:tc>
                  <a:txBody>
                    <a:bodyPr/>
                    <a:lstStyle/>
                    <a:p>
                      <a:pPr algn="ctr"/>
                      <a:r>
                        <a:rPr lang="en-US" dirty="0" smtClean="0"/>
                        <a:t>JNI</a:t>
                      </a:r>
                      <a:endParaRPr lang="en-US" dirty="0"/>
                    </a:p>
                  </a:txBody>
                  <a:tcPr>
                    <a:solidFill>
                      <a:schemeClr val="accent6">
                        <a:lumMod val="75000"/>
                      </a:schemeClr>
                    </a:solidFill>
                  </a:tcPr>
                </a:tc>
              </a:tr>
            </a:tbl>
          </a:graphicData>
        </a:graphic>
      </p:graphicFrame>
      <p:sp>
        <p:nvSpPr>
          <p:cNvPr id="25" name="Rectangle 24"/>
          <p:cNvSpPr/>
          <p:nvPr/>
        </p:nvSpPr>
        <p:spPr>
          <a:xfrm>
            <a:off x="161389" y="5334000"/>
            <a:ext cx="4191000" cy="584775"/>
          </a:xfrm>
          <a:prstGeom prst="rect">
            <a:avLst/>
          </a:prstGeom>
        </p:spPr>
        <p:txBody>
          <a:bodyPr wrap="square">
            <a:spAutoFit/>
          </a:bodyPr>
          <a:lstStyle/>
          <a:p>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MPI_Send</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buf</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count, </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datatype</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dest</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tag, </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comm</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a:t>
            </a:r>
          </a:p>
        </p:txBody>
      </p:sp>
      <p:cxnSp>
        <p:nvCxnSpPr>
          <p:cNvPr id="29" name="Straight Arrow Connector 28"/>
          <p:cNvCxnSpPr/>
          <p:nvPr/>
        </p:nvCxnSpPr>
        <p:spPr>
          <a:xfrm>
            <a:off x="2114810" y="4662311"/>
            <a:ext cx="0" cy="28622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26" name="Rectangle 25"/>
          <p:cNvSpPr/>
          <p:nvPr/>
        </p:nvSpPr>
        <p:spPr>
          <a:xfrm>
            <a:off x="152400" y="4948535"/>
            <a:ext cx="4114800" cy="1071265"/>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54488" y="4948535"/>
            <a:ext cx="4114800" cy="309265"/>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Native MPI library</a:t>
            </a:r>
            <a:endParaRPr lang="en-US" dirty="0">
              <a:solidFill>
                <a:schemeClr val="tx1"/>
              </a:solidFill>
            </a:endParaRPr>
          </a:p>
        </p:txBody>
      </p:sp>
      <p:sp>
        <p:nvSpPr>
          <p:cNvPr id="28" name="Left-Right Arrow 27"/>
          <p:cNvSpPr/>
          <p:nvPr/>
        </p:nvSpPr>
        <p:spPr>
          <a:xfrm>
            <a:off x="1117998" y="6400800"/>
            <a:ext cx="6806802" cy="457200"/>
          </a:xfrm>
          <a:prstGeom prst="leftRightArrow">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Network</a:t>
            </a:r>
            <a:endParaRPr lang="en-US" dirty="0"/>
          </a:p>
        </p:txBody>
      </p:sp>
      <p:cxnSp>
        <p:nvCxnSpPr>
          <p:cNvPr id="33" name="Straight Arrow Connector 32"/>
          <p:cNvCxnSpPr/>
          <p:nvPr/>
        </p:nvCxnSpPr>
        <p:spPr>
          <a:xfrm>
            <a:off x="2133600" y="6114576"/>
            <a:ext cx="0" cy="28622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2591573095"/>
              </p:ext>
            </p:extLst>
          </p:nvPr>
        </p:nvGraphicFramePr>
        <p:xfrm>
          <a:off x="4648200" y="3439160"/>
          <a:ext cx="4114800" cy="370840"/>
        </p:xfrm>
        <a:graphic>
          <a:graphicData uri="http://schemas.openxmlformats.org/drawingml/2006/table">
            <a:tbl>
              <a:tblPr firstRow="1" bandRow="1">
                <a:tableStyleId>{F5AB1C69-6EDB-4FF4-983F-18BD219EF322}</a:tableStyleId>
              </a:tblPr>
              <a:tblGrid>
                <a:gridCol w="4114800"/>
              </a:tblGrid>
              <a:tr h="370840">
                <a:tc>
                  <a:txBody>
                    <a:bodyPr/>
                    <a:lstStyle/>
                    <a:p>
                      <a:pPr algn="ctr"/>
                      <a:r>
                        <a:rPr lang="en-US" dirty="0" err="1" smtClean="0"/>
                        <a:t>natmpjdev</a:t>
                      </a:r>
                      <a:r>
                        <a:rPr lang="en-US" dirty="0" smtClean="0"/>
                        <a:t> (native device)</a:t>
                      </a:r>
                      <a:endParaRPr lang="en-US" dirty="0"/>
                    </a:p>
                  </a:txBody>
                  <a:tcPr>
                    <a:solidFill>
                      <a:schemeClr val="accent6">
                        <a:lumMod val="75000"/>
                      </a:schemeClr>
                    </a:solidFill>
                  </a:tcPr>
                </a:tc>
              </a:tr>
            </a:tbl>
          </a:graphicData>
        </a:graphic>
      </p:graphicFrame>
      <p:cxnSp>
        <p:nvCxnSpPr>
          <p:cNvPr id="37" name="Straight Arrow Connector 36"/>
          <p:cNvCxnSpPr/>
          <p:nvPr/>
        </p:nvCxnSpPr>
        <p:spPr>
          <a:xfrm>
            <a:off x="6629400" y="3109830"/>
            <a:ext cx="0" cy="28622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p:nvPr/>
        </p:nvCxnSpPr>
        <p:spPr>
          <a:xfrm>
            <a:off x="6629400" y="3820160"/>
            <a:ext cx="0" cy="381000"/>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graphicFrame>
        <p:nvGraphicFramePr>
          <p:cNvPr id="39" name="Table 38"/>
          <p:cNvGraphicFramePr>
            <a:graphicFrameLocks noGrp="1"/>
          </p:cNvGraphicFramePr>
          <p:nvPr>
            <p:extLst>
              <p:ext uri="{D42A27DB-BD31-4B8C-83A1-F6EECF244321}">
                <p14:modId xmlns:p14="http://schemas.microsoft.com/office/powerpoint/2010/main" val="3697205697"/>
              </p:ext>
            </p:extLst>
          </p:nvPr>
        </p:nvGraphicFramePr>
        <p:xfrm>
          <a:off x="4674397" y="4250742"/>
          <a:ext cx="4114800" cy="370840"/>
        </p:xfrm>
        <a:graphic>
          <a:graphicData uri="http://schemas.openxmlformats.org/drawingml/2006/table">
            <a:tbl>
              <a:tblPr firstRow="1" bandRow="1">
                <a:tableStyleId>{F5AB1C69-6EDB-4FF4-983F-18BD219EF322}</a:tableStyleId>
              </a:tblPr>
              <a:tblGrid>
                <a:gridCol w="4114800"/>
              </a:tblGrid>
              <a:tr h="370840">
                <a:tc>
                  <a:txBody>
                    <a:bodyPr/>
                    <a:lstStyle/>
                    <a:p>
                      <a:pPr algn="ctr"/>
                      <a:r>
                        <a:rPr lang="en-US" dirty="0" smtClean="0"/>
                        <a:t>JNI</a:t>
                      </a:r>
                      <a:endParaRPr lang="en-US" dirty="0"/>
                    </a:p>
                  </a:txBody>
                  <a:tcPr>
                    <a:solidFill>
                      <a:schemeClr val="accent6">
                        <a:lumMod val="75000"/>
                      </a:schemeClr>
                    </a:solidFill>
                  </a:tcPr>
                </a:tc>
              </a:tr>
            </a:tbl>
          </a:graphicData>
        </a:graphic>
      </p:graphicFrame>
      <p:sp>
        <p:nvSpPr>
          <p:cNvPr id="40" name="Rectangle 39"/>
          <p:cNvSpPr/>
          <p:nvPr/>
        </p:nvSpPr>
        <p:spPr>
          <a:xfrm>
            <a:off x="4657189" y="5344160"/>
            <a:ext cx="4791611" cy="584775"/>
          </a:xfrm>
          <a:prstGeom prst="rect">
            <a:avLst/>
          </a:prstGeom>
        </p:spPr>
        <p:txBody>
          <a:bodyPr wrap="square">
            <a:spAutoFit/>
          </a:bodyPr>
          <a:lstStyle/>
          <a:p>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MPI_Recv</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buf</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count</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datatype</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source</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tag</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err="1"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comm</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 </a:t>
            </a:r>
            <a:r>
              <a:rPr lang="en-US" sz="1600" dirty="0" smtClean="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status</a:t>
            </a:r>
            <a:r>
              <a:rPr lang="en-US" sz="1600" dirty="0">
                <a:solidFill>
                  <a:schemeClr val="tx1">
                    <a:lumMod val="75000"/>
                    <a:lumOff val="25000"/>
                  </a:schemeClr>
                </a:solidFill>
                <a:latin typeface="Courier New" panose="02070309020205020404" pitchFamily="49" charset="0"/>
                <a:ea typeface="MS PGothic" pitchFamily="34" charset="-128"/>
                <a:cs typeface="Courier New" panose="02070309020205020404" pitchFamily="49" charset="0"/>
              </a:rPr>
              <a:t>)</a:t>
            </a:r>
          </a:p>
        </p:txBody>
      </p:sp>
      <p:cxnSp>
        <p:nvCxnSpPr>
          <p:cNvPr id="41" name="Straight Arrow Connector 40"/>
          <p:cNvCxnSpPr/>
          <p:nvPr/>
        </p:nvCxnSpPr>
        <p:spPr>
          <a:xfrm>
            <a:off x="6610610" y="4648200"/>
            <a:ext cx="0" cy="28622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42" name="Rectangle 41"/>
          <p:cNvSpPr/>
          <p:nvPr/>
        </p:nvSpPr>
        <p:spPr>
          <a:xfrm>
            <a:off x="4648200" y="4958695"/>
            <a:ext cx="4114800" cy="1071265"/>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650288" y="4958695"/>
            <a:ext cx="4114800" cy="309265"/>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Native MPI library</a:t>
            </a:r>
            <a:endParaRPr lang="en-US" dirty="0">
              <a:solidFill>
                <a:schemeClr val="tx1"/>
              </a:solidFill>
            </a:endParaRPr>
          </a:p>
        </p:txBody>
      </p:sp>
      <p:cxnSp>
        <p:nvCxnSpPr>
          <p:cNvPr id="44" name="Straight Arrow Connector 43"/>
          <p:cNvCxnSpPr/>
          <p:nvPr/>
        </p:nvCxnSpPr>
        <p:spPr>
          <a:xfrm>
            <a:off x="6629400" y="6124736"/>
            <a:ext cx="0" cy="286224"/>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p:nvPr/>
        </p:nvCxnSpPr>
        <p:spPr>
          <a:xfrm flipV="1">
            <a:off x="7010400" y="3252942"/>
            <a:ext cx="496750" cy="3129282"/>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61" name="Straight Arrow Connector 60"/>
          <p:cNvCxnSpPr/>
          <p:nvPr/>
        </p:nvCxnSpPr>
        <p:spPr>
          <a:xfrm flipH="1" flipV="1">
            <a:off x="5738015" y="1956671"/>
            <a:ext cx="1473324" cy="499645"/>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3073" name="Rectangle 3072"/>
          <p:cNvSpPr/>
          <p:nvPr/>
        </p:nvSpPr>
        <p:spPr>
          <a:xfrm>
            <a:off x="1905000" y="830168"/>
            <a:ext cx="914400" cy="762295"/>
          </a:xfrm>
          <a:prstGeom prst="rect">
            <a:avLst/>
          </a:prstGeom>
          <a:solidFill>
            <a:schemeClr val="accent6">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solidFill>
                  <a:schemeClr val="tx1"/>
                </a:solidFill>
              </a:rPr>
              <a:t>P1</a:t>
            </a:r>
            <a:endParaRPr lang="en-US" sz="2800" dirty="0">
              <a:solidFill>
                <a:schemeClr val="tx1"/>
              </a:solidFill>
            </a:endParaRPr>
          </a:p>
        </p:txBody>
      </p:sp>
      <p:sp>
        <p:nvSpPr>
          <p:cNvPr id="69" name="Rectangle 68"/>
          <p:cNvSpPr/>
          <p:nvPr/>
        </p:nvSpPr>
        <p:spPr>
          <a:xfrm>
            <a:off x="6096000" y="838051"/>
            <a:ext cx="914400" cy="762295"/>
          </a:xfrm>
          <a:prstGeom prst="rect">
            <a:avLst/>
          </a:prstGeom>
          <a:solidFill>
            <a:schemeClr val="accent6">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solidFill>
                  <a:schemeClr val="tx1"/>
                </a:solidFill>
              </a:rPr>
              <a:t>P2</a:t>
            </a:r>
            <a:endParaRPr lang="en-US" sz="2800" dirty="0">
              <a:solidFill>
                <a:schemeClr val="tx1"/>
              </a:solidFill>
            </a:endParaRPr>
          </a:p>
        </p:txBody>
      </p:sp>
      <p:sp>
        <p:nvSpPr>
          <p:cNvPr id="5" name="Rectangle 4"/>
          <p:cNvSpPr/>
          <p:nvPr/>
        </p:nvSpPr>
        <p:spPr>
          <a:xfrm>
            <a:off x="3149982" y="2221984"/>
            <a:ext cx="1202407" cy="81910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Allocated outside JVM memory</a:t>
            </a:r>
          </a:p>
        </p:txBody>
      </p:sp>
      <p:sp>
        <p:nvSpPr>
          <p:cNvPr id="46" name="Rectangle 45"/>
          <p:cNvSpPr/>
          <p:nvPr/>
        </p:nvSpPr>
        <p:spPr>
          <a:xfrm>
            <a:off x="7865393" y="2261470"/>
            <a:ext cx="1202407" cy="81910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Allocated outside JVM memory</a:t>
            </a:r>
          </a:p>
        </p:txBody>
      </p:sp>
    </p:spTree>
    <p:extLst>
      <p:ext uri="{BB962C8B-B14F-4D97-AF65-F5344CB8AC3E}">
        <p14:creationId xmlns:p14="http://schemas.microsoft.com/office/powerpoint/2010/main" val="26985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par>
                                <p:cTn id="54" presetID="22" presetClass="entr" presetSubtype="1"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par>
                                <p:cTn id="60" presetID="22" presetClass="entr" presetSubtype="1"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up)">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par>
                                <p:cTn id="68" presetID="22" presetClass="entr" presetSubtype="1"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up)">
                                      <p:cBhvr>
                                        <p:cTn id="70" dur="500"/>
                                        <p:tgtEl>
                                          <p:spTgt spid="27"/>
                                        </p:tgtEl>
                                      </p:cBhvr>
                                    </p:animEffect>
                                  </p:childTnLst>
                                </p:cTn>
                              </p:par>
                              <p:par>
                                <p:cTn id="71" presetID="22" presetClass="entr" presetSubtype="1"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up)">
                                      <p:cBhvr>
                                        <p:cTn id="73" dur="500"/>
                                        <p:tgtEl>
                                          <p:spTgt spid="38"/>
                                        </p:tgtEl>
                                      </p:cBhvr>
                                    </p:animEffect>
                                  </p:childTnLst>
                                </p:cTn>
                              </p:par>
                              <p:par>
                                <p:cTn id="74" presetID="22" presetClass="entr" presetSubtype="1"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up)">
                                      <p:cBhvr>
                                        <p:cTn id="81" dur="500"/>
                                        <p:tgtEl>
                                          <p:spTgt spid="29"/>
                                        </p:tgtEl>
                                      </p:cBhvr>
                                    </p:animEffect>
                                  </p:childTnLst>
                                </p:cTn>
                              </p:par>
                              <p:par>
                                <p:cTn id="82" presetID="22" presetClass="entr" presetSubtype="1"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up)">
                                      <p:cBhvr>
                                        <p:cTn id="84" dur="500"/>
                                        <p:tgtEl>
                                          <p:spTgt spid="41"/>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up)">
                                      <p:cBhvr>
                                        <p:cTn id="93" dur="500"/>
                                        <p:tgtEl>
                                          <p:spTgt spid="31"/>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1000"/>
                                        <p:tgtEl>
                                          <p:spTgt spid="40"/>
                                        </p:tgtEl>
                                      </p:cBhvr>
                                    </p:animEffect>
                                    <p:anim calcmode="lin" valueType="num">
                                      <p:cBhvr>
                                        <p:cTn id="97" dur="1000" fill="hold"/>
                                        <p:tgtEl>
                                          <p:spTgt spid="40"/>
                                        </p:tgtEl>
                                        <p:attrNameLst>
                                          <p:attrName>ppt_x</p:attrName>
                                        </p:attrNameLst>
                                      </p:cBhvr>
                                      <p:tavLst>
                                        <p:tav tm="0">
                                          <p:val>
                                            <p:strVal val="#ppt_x"/>
                                          </p:val>
                                        </p:tav>
                                        <p:tav tm="100000">
                                          <p:val>
                                            <p:strVal val="#ppt_x"/>
                                          </p:val>
                                        </p:tav>
                                      </p:tavLst>
                                    </p:anim>
                                    <p:anim calcmode="lin" valueType="num">
                                      <p:cBhvr>
                                        <p:cTn id="98" dur="1000" fill="hold"/>
                                        <p:tgtEl>
                                          <p:spTgt spid="40"/>
                                        </p:tgtEl>
                                        <p:attrNameLst>
                                          <p:attrName>ppt_y</p:attrName>
                                        </p:attrNameLst>
                                      </p:cBhvr>
                                      <p:tavLst>
                                        <p:tav tm="0">
                                          <p:val>
                                            <p:strVal val="#ppt_y+.1"/>
                                          </p:val>
                                        </p:tav>
                                        <p:tav tm="100000">
                                          <p:val>
                                            <p:strVal val="#ppt_y"/>
                                          </p:val>
                                        </p:tav>
                                      </p:tavLst>
                                    </p:anim>
                                  </p:childTnLst>
                                </p:cTn>
                              </p:par>
                              <p:par>
                                <p:cTn id="99" presetID="22" presetClass="entr" presetSubtype="1"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wipe(up)">
                                      <p:cBhvr>
                                        <p:cTn id="101" dur="500"/>
                                        <p:tgtEl>
                                          <p:spTgt spid="42"/>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up)">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up)">
                                      <p:cBhvr>
                                        <p:cTn id="109" dur="500"/>
                                        <p:tgtEl>
                                          <p:spTgt spid="33"/>
                                        </p:tgtEl>
                                      </p:cBhvr>
                                    </p:animEffect>
                                  </p:childTnLst>
                                </p:cTn>
                              </p:par>
                              <p:par>
                                <p:cTn id="110" presetID="22" presetClass="entr" presetSubtype="1"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up)">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down)">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11" grpId="0"/>
      <p:bldP spid="16" grpId="0" animBg="1"/>
      <p:bldP spid="17" grpId="0"/>
      <p:bldP spid="25" grpId="0"/>
      <p:bldP spid="26" grpId="0" animBg="1"/>
      <p:bldP spid="31" grpId="0" animBg="1"/>
      <p:bldP spid="28" grpId="0" animBg="1"/>
      <p:bldP spid="40" grpId="0"/>
      <p:bldP spid="42" grpId="0" animBg="1"/>
      <p:bldP spid="43" grpId="0" animBg="1"/>
      <p:bldP spid="3073" grpId="0" animBg="1"/>
      <p:bldP spid="69" grpId="0" animBg="1"/>
      <p:bldP spid="5"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Device Collective Communications</a:t>
            </a:r>
            <a:endParaRPr lang="en-US" dirty="0"/>
          </a:p>
        </p:txBody>
      </p:sp>
      <p:sp>
        <p:nvSpPr>
          <p:cNvPr id="2" name="Content Placeholder 1"/>
          <p:cNvSpPr>
            <a:spLocks noGrp="1"/>
          </p:cNvSpPr>
          <p:nvPr>
            <p:ph idx="1"/>
          </p:nvPr>
        </p:nvSpPr>
        <p:spPr>
          <a:xfrm>
            <a:off x="4800598" y="914400"/>
            <a:ext cx="4114801" cy="5257800"/>
          </a:xfrm>
        </p:spPr>
        <p:txBody>
          <a:bodyPr>
            <a:normAutofit fontScale="92500" lnSpcReduction="10000"/>
          </a:bodyPr>
          <a:lstStyle/>
          <a:p>
            <a:r>
              <a:rPr lang="en-US" dirty="0" smtClean="0"/>
              <a:t>Native Device uses collective communication routines of the native MPI library</a:t>
            </a:r>
          </a:p>
          <a:p>
            <a:pPr lvl="1"/>
            <a:r>
              <a:rPr lang="en-US" dirty="0" smtClean="0"/>
              <a:t>This is interesting because MPJ Express can exploit collective communication routines optimized by vendors for their target system</a:t>
            </a:r>
          </a:p>
          <a:p>
            <a:r>
              <a:rPr lang="en-US" dirty="0" smtClean="0"/>
              <a:t>Native Device can also be configured to use MPJ Express’ collective communication algorithms</a:t>
            </a:r>
            <a:endParaRPr lang="en-US" dirty="0"/>
          </a:p>
        </p:txBody>
      </p:sp>
      <p:sp>
        <p:nvSpPr>
          <p:cNvPr id="3" name="Slide Number Placeholder 2"/>
          <p:cNvSpPr>
            <a:spLocks noGrp="1"/>
          </p:cNvSpPr>
          <p:nvPr>
            <p:ph type="sldNum" sz="quarter" idx="11"/>
          </p:nvPr>
        </p:nvSpPr>
        <p:spPr/>
        <p:txBody>
          <a:bodyPr/>
          <a:lstStyle/>
          <a:p>
            <a:fld id="{88AE5AEC-53AF-4AC7-9001-4C10E3367F22}" type="slidenum">
              <a:rPr lang="en-US" smtClean="0"/>
              <a:t>12</a:t>
            </a:fld>
            <a:endParaRPr lang="en-US" dirty="0"/>
          </a:p>
        </p:txBody>
      </p:sp>
      <p:pic>
        <p:nvPicPr>
          <p:cNvPr id="5" name="Picture 4" descr="Work:Research:MPJExpress:Architecture for paper ICCS:Slide3.png"/>
          <p:cNvPicPr/>
          <p:nvPr/>
        </p:nvPicPr>
        <p:blipFill rotWithShape="1">
          <a:blip r:embed="rId2">
            <a:extLst>
              <a:ext uri="{28A0092B-C50C-407E-A947-70E740481C1C}">
                <a14:useLocalDpi xmlns:a14="http://schemas.microsoft.com/office/drawing/2010/main" val="0"/>
              </a:ext>
            </a:extLst>
          </a:blip>
          <a:srcRect t="1" b="6415"/>
          <a:stretch/>
        </p:blipFill>
        <p:spPr bwMode="auto">
          <a:xfrm>
            <a:off x="106470" y="990600"/>
            <a:ext cx="4694129" cy="5257800"/>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rot="16200000">
            <a:off x="518160" y="2346959"/>
            <a:ext cx="1066799" cy="182881"/>
          </a:xfrm>
          <a:prstGeom prst="rect">
            <a:avLst/>
          </a:prstGeom>
          <a:solidFill>
            <a:srgbClr val="FF0000">
              <a:alpha val="25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64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Agenda</a:t>
            </a:r>
            <a:endParaRPr lang="en-US" sz="4800" b="1" dirty="0"/>
          </a:p>
        </p:txBody>
      </p:sp>
      <p:sp>
        <p:nvSpPr>
          <p:cNvPr id="3" name="Content Placeholder 2"/>
          <p:cNvSpPr>
            <a:spLocks noGrp="1"/>
          </p:cNvSpPr>
          <p:nvPr>
            <p:ph idx="1"/>
          </p:nvPr>
        </p:nvSpPr>
        <p:spPr/>
        <p:txBody>
          <a:bodyPr>
            <a:normAutofit/>
          </a:bodyPr>
          <a:lstStyle/>
          <a:p>
            <a:r>
              <a:rPr lang="en-US" sz="3200" dirty="0" smtClean="0">
                <a:solidFill>
                  <a:schemeClr val="tx1">
                    <a:lumMod val="50000"/>
                    <a:lumOff val="50000"/>
                  </a:schemeClr>
                </a:solidFill>
              </a:rPr>
              <a:t>Introduction to MPJ Express</a:t>
            </a:r>
          </a:p>
          <a:p>
            <a:r>
              <a:rPr lang="en-US" sz="3200" dirty="0">
                <a:solidFill>
                  <a:schemeClr val="tx1">
                    <a:lumMod val="50000"/>
                    <a:lumOff val="50000"/>
                  </a:schemeClr>
                </a:solidFill>
              </a:rPr>
              <a:t>Native </a:t>
            </a:r>
            <a:r>
              <a:rPr lang="en-US" sz="3200" dirty="0" smtClean="0">
                <a:solidFill>
                  <a:schemeClr val="tx1">
                    <a:lumMod val="50000"/>
                    <a:lumOff val="50000"/>
                  </a:schemeClr>
                </a:solidFill>
              </a:rPr>
              <a:t>Device</a:t>
            </a:r>
          </a:p>
          <a:p>
            <a:r>
              <a:rPr lang="en-US" sz="3200" dirty="0" smtClean="0">
                <a:solidFill>
                  <a:schemeClr val="accent6">
                    <a:lumMod val="75000"/>
                  </a:schemeClr>
                </a:solidFill>
              </a:rPr>
              <a:t>Hybrid Device:</a:t>
            </a:r>
          </a:p>
          <a:p>
            <a:pPr lvl="1"/>
            <a:r>
              <a:rPr lang="en-US" dirty="0">
                <a:solidFill>
                  <a:schemeClr val="accent6">
                    <a:lumMod val="75000"/>
                  </a:schemeClr>
                </a:solidFill>
              </a:rPr>
              <a:t>Motivation</a:t>
            </a:r>
          </a:p>
          <a:p>
            <a:pPr lvl="1"/>
            <a:r>
              <a:rPr lang="en-US" dirty="0" smtClean="0">
                <a:solidFill>
                  <a:schemeClr val="accent6">
                    <a:lumMod val="75000"/>
                  </a:schemeClr>
                </a:solidFill>
              </a:rPr>
              <a:t>Design</a:t>
            </a:r>
            <a:endParaRPr lang="en-US" dirty="0">
              <a:solidFill>
                <a:schemeClr val="accent6">
                  <a:lumMod val="75000"/>
                </a:schemeClr>
              </a:solidFill>
            </a:endParaRPr>
          </a:p>
          <a:p>
            <a:pPr lvl="1"/>
            <a:r>
              <a:rPr lang="en-US" dirty="0">
                <a:solidFill>
                  <a:schemeClr val="accent6">
                    <a:lumMod val="75000"/>
                  </a:schemeClr>
                </a:solidFill>
              </a:rPr>
              <a:t>Point-to-Point </a:t>
            </a:r>
            <a:r>
              <a:rPr lang="en-US" dirty="0" smtClean="0">
                <a:solidFill>
                  <a:schemeClr val="accent6">
                    <a:lumMod val="75000"/>
                  </a:schemeClr>
                </a:solidFill>
              </a:rPr>
              <a:t>Communication</a:t>
            </a:r>
          </a:p>
          <a:p>
            <a:r>
              <a:rPr lang="en-US" sz="3200" dirty="0" smtClean="0">
                <a:solidFill>
                  <a:schemeClr val="tx1"/>
                </a:solidFill>
              </a:rPr>
              <a:t>Performance Evaluation</a:t>
            </a:r>
          </a:p>
          <a:p>
            <a:r>
              <a:rPr lang="en-US" sz="3200" dirty="0" smtClean="0">
                <a:solidFill>
                  <a:schemeClr val="tx1"/>
                </a:solidFill>
              </a:rPr>
              <a:t>Summary</a:t>
            </a:r>
          </a:p>
        </p:txBody>
      </p:sp>
      <p:sp>
        <p:nvSpPr>
          <p:cNvPr id="5" name="Slide Number Placeholder 4"/>
          <p:cNvSpPr>
            <a:spLocks noGrp="1"/>
          </p:cNvSpPr>
          <p:nvPr>
            <p:ph type="sldNum" sz="quarter" idx="11"/>
          </p:nvPr>
        </p:nvSpPr>
        <p:spPr/>
        <p:txBody>
          <a:bodyPr/>
          <a:lstStyle/>
          <a:p>
            <a:fld id="{88AE5AEC-53AF-4AC7-9001-4C10E3367F22}" type="slidenum">
              <a:rPr lang="en-US" smtClean="0"/>
              <a:t>13</a:t>
            </a:fld>
            <a:endParaRPr lang="en-US" dirty="0"/>
          </a:p>
        </p:txBody>
      </p:sp>
    </p:spTree>
    <p:extLst>
      <p:ext uri="{BB962C8B-B14F-4D97-AF65-F5344CB8AC3E}">
        <p14:creationId xmlns:p14="http://schemas.microsoft.com/office/powerpoint/2010/main" val="2857091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Hybrid Device for MPJ Express—Motivation </a:t>
            </a:r>
            <a:endParaRPr lang="en-US" dirty="0"/>
          </a:p>
        </p:txBody>
      </p:sp>
      <p:sp>
        <p:nvSpPr>
          <p:cNvPr id="2" name="Content Placeholder 1"/>
          <p:cNvSpPr>
            <a:spLocks noGrp="1"/>
          </p:cNvSpPr>
          <p:nvPr>
            <p:ph idx="1"/>
          </p:nvPr>
        </p:nvSpPr>
        <p:spPr/>
        <p:txBody>
          <a:bodyPr/>
          <a:lstStyle/>
          <a:p>
            <a:r>
              <a:rPr lang="en-US" sz="2400" dirty="0"/>
              <a:t>Modern clusters are built with nodes having multicore processes.  </a:t>
            </a:r>
          </a:p>
          <a:p>
            <a:r>
              <a:rPr lang="en-US" sz="2400" dirty="0"/>
              <a:t>Efficiently harnessing their computational power requires Distributed and Shared memory parallelism to work </a:t>
            </a:r>
            <a:r>
              <a:rPr lang="en-US" sz="2400" dirty="0" smtClean="0"/>
              <a:t>together</a:t>
            </a:r>
          </a:p>
          <a:p>
            <a:r>
              <a:rPr lang="en-US" sz="2400" dirty="0"/>
              <a:t>Modular approach with flexibility to use any network </a:t>
            </a:r>
            <a:r>
              <a:rPr lang="en-US" sz="2400" dirty="0" smtClean="0"/>
              <a:t>device</a:t>
            </a:r>
            <a:endParaRPr lang="en-US" sz="2400" dirty="0"/>
          </a:p>
          <a:p>
            <a:pPr lvl="1"/>
            <a:r>
              <a:rPr lang="en-US" sz="2000" dirty="0" smtClean="0"/>
              <a:t>Currently, Hybrid </a:t>
            </a:r>
            <a:r>
              <a:rPr lang="en-US" sz="2000" dirty="0"/>
              <a:t>Device integrates </a:t>
            </a:r>
            <a:r>
              <a:rPr lang="en-US" sz="2000" b="1" i="1" dirty="0" err="1" smtClean="0"/>
              <a:t>niodev</a:t>
            </a:r>
            <a:r>
              <a:rPr lang="en-US" sz="2000" dirty="0" smtClean="0"/>
              <a:t> and </a:t>
            </a:r>
            <a:r>
              <a:rPr lang="en-US" sz="2000" b="1" i="1" dirty="0" err="1" smtClean="0"/>
              <a:t>smpdev</a:t>
            </a:r>
            <a:r>
              <a:rPr lang="en-US" sz="2000" dirty="0" smtClean="0"/>
              <a:t> device</a:t>
            </a:r>
            <a:endParaRPr lang="en-US" sz="2000" dirty="0"/>
          </a:p>
          <a:p>
            <a:r>
              <a:rPr lang="en-US" sz="2400" dirty="0"/>
              <a:t>Java support for Hybrid Memory </a:t>
            </a:r>
            <a:r>
              <a:rPr lang="en-US" sz="2400" dirty="0" smtClean="0"/>
              <a:t>system</a:t>
            </a:r>
            <a:endParaRPr lang="en-US" sz="2400" dirty="0"/>
          </a:p>
        </p:txBody>
      </p:sp>
      <p:sp>
        <p:nvSpPr>
          <p:cNvPr id="3" name="Slide Number Placeholder 2"/>
          <p:cNvSpPr>
            <a:spLocks noGrp="1"/>
          </p:cNvSpPr>
          <p:nvPr>
            <p:ph type="sldNum" sz="quarter" idx="11"/>
          </p:nvPr>
        </p:nvSpPr>
        <p:spPr/>
        <p:txBody>
          <a:bodyPr/>
          <a:lstStyle/>
          <a:p>
            <a:fld id="{88AE5AEC-53AF-4AC7-9001-4C10E3367F22}" type="slidenum">
              <a:rPr lang="en-US" smtClean="0"/>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8163211"/>
              </p:ext>
            </p:extLst>
          </p:nvPr>
        </p:nvGraphicFramePr>
        <p:xfrm>
          <a:off x="1295400" y="4038600"/>
          <a:ext cx="6705600" cy="1737360"/>
        </p:xfrm>
        <a:graphic>
          <a:graphicData uri="http://schemas.openxmlformats.org/drawingml/2006/table">
            <a:tbl>
              <a:tblPr firstRow="1" bandRow="1">
                <a:tableStyleId>{21E4AEA4-8DFA-4A89-87EB-49C32662AFE0}</a:tableStyleId>
              </a:tblPr>
              <a:tblGrid>
                <a:gridCol w="2235200"/>
                <a:gridCol w="2235200"/>
                <a:gridCol w="2235200"/>
              </a:tblGrid>
              <a:tr h="457200">
                <a:tc>
                  <a:txBody>
                    <a:bodyPr/>
                    <a:lstStyle/>
                    <a:p>
                      <a:endParaRPr lang="en-US" dirty="0"/>
                    </a:p>
                  </a:txBody>
                  <a:tcPr/>
                </a:tc>
                <a:tc>
                  <a:txBody>
                    <a:bodyPr/>
                    <a:lstStyle/>
                    <a:p>
                      <a:r>
                        <a:rPr lang="en-US" dirty="0" smtClean="0"/>
                        <a:t>Transparent</a:t>
                      </a:r>
                      <a:endParaRPr lang="en-US" dirty="0"/>
                    </a:p>
                  </a:txBody>
                  <a:tcPr/>
                </a:tc>
                <a:tc>
                  <a:txBody>
                    <a:bodyPr/>
                    <a:lstStyle/>
                    <a:p>
                      <a:r>
                        <a:rPr lang="en-US" dirty="0" smtClean="0"/>
                        <a:t>Non-Transparent</a:t>
                      </a:r>
                      <a:endParaRPr lang="en-US" dirty="0"/>
                    </a:p>
                  </a:txBody>
                  <a:tcPr/>
                </a:tc>
              </a:tr>
              <a:tr h="457200">
                <a:tc>
                  <a:txBody>
                    <a:bodyPr/>
                    <a:lstStyle/>
                    <a:p>
                      <a:r>
                        <a:rPr lang="en-US" dirty="0" smtClean="0"/>
                        <a:t>Non-Standard API</a:t>
                      </a:r>
                      <a:endParaRPr lang="en-US" dirty="0"/>
                    </a:p>
                  </a:txBody>
                  <a:tcPr/>
                </a:tc>
                <a:tc>
                  <a:txBody>
                    <a:bodyPr/>
                    <a:lstStyle/>
                    <a:p>
                      <a:r>
                        <a:rPr lang="en-US" dirty="0" smtClean="0"/>
                        <a:t>Parallel Java (Threads + Message Passing)</a:t>
                      </a:r>
                      <a:endParaRPr lang="en-US" dirty="0"/>
                    </a:p>
                  </a:txBody>
                  <a:tcPr/>
                </a:tc>
                <a:tc>
                  <a:txBody>
                    <a:bodyPr/>
                    <a:lstStyle/>
                    <a:p>
                      <a:r>
                        <a:rPr lang="en-US" dirty="0" smtClean="0"/>
                        <a:t>JESSICA2, Jackal, </a:t>
                      </a:r>
                      <a:r>
                        <a:rPr lang="en-US" dirty="0" err="1" smtClean="0"/>
                        <a:t>cJVM</a:t>
                      </a:r>
                      <a:r>
                        <a:rPr lang="en-US" dirty="0" smtClean="0"/>
                        <a:t>, </a:t>
                      </a:r>
                      <a:r>
                        <a:rPr lang="en-US" dirty="0" err="1" smtClean="0"/>
                        <a:t>Pleiad</a:t>
                      </a:r>
                      <a:endParaRPr lang="en-US" dirty="0"/>
                    </a:p>
                  </a:txBody>
                  <a:tcPr/>
                </a:tc>
              </a:tr>
              <a:tr h="457200">
                <a:tc>
                  <a:txBody>
                    <a:bodyPr/>
                    <a:lstStyle/>
                    <a:p>
                      <a:r>
                        <a:rPr lang="en-US" dirty="0" smtClean="0"/>
                        <a:t>Standard</a:t>
                      </a:r>
                      <a:r>
                        <a:rPr lang="en-US" baseline="0" dirty="0" smtClean="0"/>
                        <a:t> API</a:t>
                      </a:r>
                      <a:endParaRPr lang="en-US" dirty="0"/>
                    </a:p>
                  </a:txBody>
                  <a:tcPr/>
                </a:tc>
                <a:tc>
                  <a:txBody>
                    <a:bodyPr/>
                    <a:lstStyle/>
                    <a:p>
                      <a:r>
                        <a:rPr lang="en-US" sz="1800" kern="1200" dirty="0" smtClean="0"/>
                        <a:t>MPJ Express Hybrid device</a:t>
                      </a:r>
                      <a:endParaRPr lang="en-US" sz="1800" kern="1200" dirty="0">
                        <a:solidFill>
                          <a:schemeClr val="dk1"/>
                        </a:solidFill>
                        <a:latin typeface="+mn-lt"/>
                        <a:ea typeface="+mn-ea"/>
                        <a:cs typeface="+mn-cs"/>
                      </a:endParaRPr>
                    </a:p>
                  </a:txBody>
                  <a:tcPr/>
                </a:tc>
                <a:tc>
                  <a:txBody>
                    <a:bodyPr/>
                    <a:lstStyle/>
                    <a:p>
                      <a:r>
                        <a:rPr lang="en-US" dirty="0" smtClean="0"/>
                        <a:t>MPJ + JOMP,</a:t>
                      </a:r>
                    </a:p>
                    <a:p>
                      <a:r>
                        <a:rPr lang="en-US" dirty="0" smtClean="0"/>
                        <a:t>MPJ + Java threads</a:t>
                      </a:r>
                      <a:endParaRPr lang="en-US" dirty="0"/>
                    </a:p>
                  </a:txBody>
                  <a:tcPr/>
                </a:tc>
              </a:tr>
            </a:tbl>
          </a:graphicData>
        </a:graphic>
      </p:graphicFrame>
    </p:spTree>
    <p:extLst>
      <p:ext uri="{BB962C8B-B14F-4D97-AF65-F5344CB8AC3E}">
        <p14:creationId xmlns:p14="http://schemas.microsoft.com/office/powerpoint/2010/main" val="423538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2000" y="162580"/>
            <a:ext cx="7848600" cy="523220"/>
          </a:xfrm>
          <a:prstGeom prst="rect">
            <a:avLst/>
          </a:prstGeom>
          <a:noFill/>
        </p:spPr>
        <p:txBody>
          <a:bodyPr wrap="square" rtlCol="0">
            <a:spAutoFit/>
          </a:bodyPr>
          <a:lstStyle/>
          <a:p>
            <a:pPr algn="ctr"/>
            <a:r>
              <a:rPr lang="en-US" sz="2800" b="1" dirty="0" smtClean="0">
                <a:solidFill>
                  <a:schemeClr val="bg1"/>
                </a:solidFill>
                <a:latin typeface="+mj-lt"/>
                <a:ea typeface="MS PGothic" pitchFamily="34" charset="-128"/>
                <a:cs typeface="ＭＳ Ｐゴシック" charset="0"/>
              </a:rPr>
              <a:t>Hybrid Device Design</a:t>
            </a:r>
            <a:endParaRPr lang="en-US" sz="2800" b="1" dirty="0">
              <a:solidFill>
                <a:schemeClr val="bg1"/>
              </a:solidFill>
              <a:latin typeface="+mj-lt"/>
              <a:ea typeface="MS PGothic" pitchFamily="34" charset="-128"/>
              <a:cs typeface="ＭＳ Ｐゴシック" charset="0"/>
            </a:endParaRPr>
          </a:p>
        </p:txBody>
      </p:sp>
      <p:sp>
        <p:nvSpPr>
          <p:cNvPr id="12" name="TextBox 11"/>
          <p:cNvSpPr txBox="1"/>
          <p:nvPr/>
        </p:nvSpPr>
        <p:spPr>
          <a:xfrm>
            <a:off x="304800" y="1154668"/>
            <a:ext cx="6400800" cy="369332"/>
          </a:xfrm>
          <a:prstGeom prst="rect">
            <a:avLst/>
          </a:prstGeom>
          <a:noFill/>
        </p:spPr>
        <p:txBody>
          <a:bodyPr wrap="square" rtlCol="0">
            <a:spAutoFit/>
          </a:bodyPr>
          <a:lstStyle/>
          <a:p>
            <a:r>
              <a:rPr lang="en-US" dirty="0" smtClean="0"/>
              <a:t>Two possible design options for </a:t>
            </a:r>
            <a:r>
              <a:rPr lang="en-US" dirty="0"/>
              <a:t>H</a:t>
            </a:r>
            <a:r>
              <a:rPr lang="en-US" dirty="0" smtClean="0"/>
              <a:t>ybrid device</a:t>
            </a:r>
            <a:endParaRPr lang="en-US" dirty="0"/>
          </a:p>
        </p:txBody>
      </p:sp>
      <p:grpSp>
        <p:nvGrpSpPr>
          <p:cNvPr id="8" name="Group 7"/>
          <p:cNvGrpSpPr/>
          <p:nvPr/>
        </p:nvGrpSpPr>
        <p:grpSpPr>
          <a:xfrm>
            <a:off x="685800" y="2209800"/>
            <a:ext cx="3048000" cy="2855141"/>
            <a:chOff x="685800" y="2209800"/>
            <a:chExt cx="3048000" cy="2855141"/>
          </a:xfrm>
        </p:grpSpPr>
        <p:sp>
          <p:nvSpPr>
            <p:cNvPr id="25" name="Rectangle 24"/>
            <p:cNvSpPr/>
            <p:nvPr/>
          </p:nvSpPr>
          <p:spPr>
            <a:xfrm>
              <a:off x="685800" y="2379761"/>
              <a:ext cx="3048000" cy="268518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18" name="TextBox 17"/>
            <p:cNvSpPr txBox="1"/>
            <p:nvPr/>
          </p:nvSpPr>
          <p:spPr>
            <a:xfrm>
              <a:off x="973667" y="3340991"/>
              <a:ext cx="2455333" cy="1271681"/>
            </a:xfrm>
            <a:prstGeom prst="rect">
              <a:avLst/>
            </a:prstGeom>
            <a:solidFill>
              <a:schemeClr val="accent6">
                <a:lumMod val="20000"/>
                <a:lumOff val="8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defRPr lang="en-US"/>
              </a:defPPr>
              <a:lvl1pPr algn="ctr">
                <a:defRPr>
                  <a:solidFill>
                    <a:schemeClr val="tx1"/>
                  </a:solidFill>
                </a:defRPr>
              </a:lvl1pPr>
            </a:lstStyle>
            <a:p>
              <a:r>
                <a:rPr lang="en-US" dirty="0"/>
                <a:t>  </a:t>
              </a:r>
              <a:r>
                <a:rPr lang="en-US" dirty="0" smtClean="0"/>
                <a:t>hybrid device</a:t>
              </a:r>
              <a:endParaRPr lang="en-US" dirty="0"/>
            </a:p>
          </p:txBody>
        </p:sp>
        <p:sp>
          <p:nvSpPr>
            <p:cNvPr id="20" name="TextBox 19"/>
            <p:cNvSpPr txBox="1"/>
            <p:nvPr/>
          </p:nvSpPr>
          <p:spPr>
            <a:xfrm>
              <a:off x="1600200" y="2209800"/>
              <a:ext cx="1286933" cy="307777"/>
            </a:xfrm>
            <a:prstGeom prst="rect">
              <a:avLst/>
            </a:prstGeom>
            <a:solidFill>
              <a:schemeClr val="bg1"/>
            </a:solidFill>
          </p:spPr>
          <p:txBody>
            <a:bodyPr wrap="square" lIns="0" tIns="0" rIns="0" bIns="0" rtlCol="0">
              <a:spAutoFit/>
            </a:bodyPr>
            <a:lstStyle/>
            <a:p>
              <a:pPr algn="ctr"/>
              <a:r>
                <a:rPr lang="en-US" sz="2000" dirty="0"/>
                <a:t>x</a:t>
              </a:r>
              <a:r>
                <a:rPr lang="en-US" sz="2000" dirty="0" smtClean="0"/>
                <a:t>dev layer</a:t>
              </a:r>
              <a:endParaRPr lang="en-US" sz="2000" dirty="0"/>
            </a:p>
          </p:txBody>
        </p:sp>
        <p:sp>
          <p:nvSpPr>
            <p:cNvPr id="16" name="Rectangle 15"/>
            <p:cNvSpPr/>
            <p:nvPr/>
          </p:nvSpPr>
          <p:spPr>
            <a:xfrm>
              <a:off x="1066800" y="3874320"/>
              <a:ext cx="1100667" cy="526222"/>
            </a:xfrm>
            <a:prstGeom prst="rect">
              <a:avLst/>
            </a:prstGeom>
            <a:solidFill>
              <a:schemeClr val="accent6">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err="1">
                  <a:solidFill>
                    <a:schemeClr val="bg1"/>
                  </a:solidFill>
                </a:rPr>
                <a:t>smpdev</a:t>
              </a:r>
              <a:endParaRPr lang="en-US" sz="2000" dirty="0">
                <a:solidFill>
                  <a:schemeClr val="bg1"/>
                </a:solidFill>
              </a:endParaRPr>
            </a:p>
          </p:txBody>
        </p:sp>
        <p:sp>
          <p:nvSpPr>
            <p:cNvPr id="24" name="Rectangle 23"/>
            <p:cNvSpPr/>
            <p:nvPr/>
          </p:nvSpPr>
          <p:spPr>
            <a:xfrm>
              <a:off x="2252133" y="3865540"/>
              <a:ext cx="1100667" cy="526222"/>
            </a:xfrm>
            <a:prstGeom prst="rect">
              <a:avLst/>
            </a:prstGeom>
            <a:solidFill>
              <a:schemeClr val="accent6">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err="1" smtClean="0">
                  <a:solidFill>
                    <a:schemeClr val="bg1"/>
                  </a:solidFill>
                </a:rPr>
                <a:t>niodev</a:t>
              </a:r>
              <a:endParaRPr lang="en-US" sz="2000" dirty="0">
                <a:solidFill>
                  <a:schemeClr val="bg1"/>
                </a:solidFill>
              </a:endParaRPr>
            </a:p>
          </p:txBody>
        </p:sp>
      </p:grpSp>
      <p:grpSp>
        <p:nvGrpSpPr>
          <p:cNvPr id="5" name="Group 4"/>
          <p:cNvGrpSpPr/>
          <p:nvPr/>
        </p:nvGrpSpPr>
        <p:grpSpPr>
          <a:xfrm>
            <a:off x="4343400" y="2209800"/>
            <a:ext cx="4572000" cy="3657600"/>
            <a:chOff x="4343400" y="2209800"/>
            <a:chExt cx="4572000" cy="3657600"/>
          </a:xfrm>
        </p:grpSpPr>
        <p:sp>
          <p:nvSpPr>
            <p:cNvPr id="6" name="Rectangle 5"/>
            <p:cNvSpPr/>
            <p:nvPr/>
          </p:nvSpPr>
          <p:spPr>
            <a:xfrm>
              <a:off x="4343400" y="2379761"/>
              <a:ext cx="4572000" cy="348763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7" name="Rectangle 6"/>
            <p:cNvSpPr/>
            <p:nvPr/>
          </p:nvSpPr>
          <p:spPr>
            <a:xfrm>
              <a:off x="6206490" y="5064941"/>
              <a:ext cx="990600" cy="548318"/>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err="1">
                  <a:solidFill>
                    <a:schemeClr val="tx1"/>
                  </a:solidFill>
                </a:rPr>
                <a:t>mxdev</a:t>
              </a:r>
              <a:endParaRPr lang="en-US" dirty="0">
                <a:solidFill>
                  <a:schemeClr val="tx1"/>
                </a:solidFill>
              </a:endParaRPr>
            </a:p>
          </p:txBody>
        </p:sp>
        <p:sp>
          <p:nvSpPr>
            <p:cNvPr id="9" name="TextBox 8"/>
            <p:cNvSpPr txBox="1"/>
            <p:nvPr/>
          </p:nvSpPr>
          <p:spPr>
            <a:xfrm>
              <a:off x="5943600" y="3080231"/>
              <a:ext cx="1516380" cy="521521"/>
            </a:xfrm>
            <a:prstGeom prst="rect">
              <a:avLst/>
            </a:prstGeom>
            <a:solidFill>
              <a:schemeClr val="accent6">
                <a:lumMod val="60000"/>
                <a:lumOff val="4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a:solidFill>
                    <a:schemeClr val="tx1"/>
                  </a:solidFill>
                </a:defRPr>
              </a:lvl1pPr>
            </a:lstStyle>
            <a:p>
              <a:r>
                <a:rPr lang="en-US" dirty="0" err="1" smtClean="0">
                  <a:solidFill>
                    <a:schemeClr val="bg1"/>
                  </a:solidFill>
                </a:rPr>
                <a:t>hybdev</a:t>
              </a:r>
              <a:endParaRPr lang="en-US" dirty="0">
                <a:solidFill>
                  <a:schemeClr val="bg1"/>
                </a:solidFill>
              </a:endParaRPr>
            </a:p>
          </p:txBody>
        </p:sp>
        <p:sp>
          <p:nvSpPr>
            <p:cNvPr id="10" name="Rectangle 9"/>
            <p:cNvSpPr/>
            <p:nvPr/>
          </p:nvSpPr>
          <p:spPr>
            <a:xfrm>
              <a:off x="7772400" y="5081348"/>
              <a:ext cx="990600" cy="557452"/>
            </a:xfrm>
            <a:prstGeom prst="rect">
              <a:avLst/>
            </a:prstGeom>
            <a:solidFill>
              <a:schemeClr val="accent6">
                <a:lumMod val="60000"/>
                <a:lumOff val="4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smtClean="0">
                  <a:solidFill>
                    <a:schemeClr val="bg1"/>
                  </a:solidFill>
                </a:rPr>
                <a:t>smpdev</a:t>
              </a:r>
              <a:endParaRPr lang="en-US" dirty="0">
                <a:solidFill>
                  <a:schemeClr val="bg1"/>
                </a:solidFill>
              </a:endParaRPr>
            </a:p>
          </p:txBody>
        </p:sp>
        <p:sp>
          <p:nvSpPr>
            <p:cNvPr id="11" name="Rectangle 10"/>
            <p:cNvSpPr/>
            <p:nvPr/>
          </p:nvSpPr>
          <p:spPr>
            <a:xfrm>
              <a:off x="4572000" y="5090482"/>
              <a:ext cx="914400" cy="548318"/>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err="1" smtClean="0">
                  <a:solidFill>
                    <a:schemeClr val="tx1"/>
                  </a:solidFill>
                </a:rPr>
                <a:t>niodev</a:t>
              </a:r>
              <a:endParaRPr lang="en-US" dirty="0">
                <a:solidFill>
                  <a:schemeClr val="tx1"/>
                </a:solidFill>
              </a:endParaRPr>
            </a:p>
          </p:txBody>
        </p:sp>
        <p:sp>
          <p:nvSpPr>
            <p:cNvPr id="15" name="TextBox 14"/>
            <p:cNvSpPr txBox="1"/>
            <p:nvPr/>
          </p:nvSpPr>
          <p:spPr>
            <a:xfrm>
              <a:off x="6064326" y="2209800"/>
              <a:ext cx="1158240" cy="307777"/>
            </a:xfrm>
            <a:prstGeom prst="rect">
              <a:avLst/>
            </a:prstGeom>
            <a:solidFill>
              <a:schemeClr val="bg1"/>
            </a:solidFill>
          </p:spPr>
          <p:txBody>
            <a:bodyPr wrap="square" lIns="0" tIns="0" rIns="0" bIns="0" rtlCol="0">
              <a:spAutoFit/>
            </a:bodyPr>
            <a:lstStyle/>
            <a:p>
              <a:pPr algn="ctr"/>
              <a:r>
                <a:rPr lang="en-US" sz="2000" dirty="0"/>
                <a:t>x</a:t>
              </a:r>
              <a:r>
                <a:rPr lang="en-US" sz="2000" dirty="0" smtClean="0"/>
                <a:t>dev layer</a:t>
              </a:r>
              <a:endParaRPr lang="en-US" sz="2000" dirty="0"/>
            </a:p>
          </p:txBody>
        </p:sp>
        <p:cxnSp>
          <p:nvCxnSpPr>
            <p:cNvPr id="3" name="Elbow Connector 2"/>
            <p:cNvCxnSpPr>
              <a:stCxn id="9" idx="2"/>
              <a:endCxn id="10" idx="0"/>
            </p:cNvCxnSpPr>
            <p:nvPr/>
          </p:nvCxnSpPr>
          <p:spPr>
            <a:xfrm rot="16200000" flipH="1">
              <a:off x="6744947" y="3558595"/>
              <a:ext cx="1479596" cy="1565910"/>
            </a:xfrm>
            <a:prstGeom prst="bentConnector3">
              <a:avLst>
                <a:gd name="adj1" fmla="val 44970"/>
              </a:avLst>
            </a:prstGeom>
            <a:ln>
              <a:solidFill>
                <a:schemeClr val="tx1"/>
              </a:solidFill>
              <a:tailEnd type="arrow"/>
            </a:ln>
          </p:spPr>
          <p:style>
            <a:lnRef idx="3">
              <a:schemeClr val="accent3"/>
            </a:lnRef>
            <a:fillRef idx="0">
              <a:schemeClr val="accent3"/>
            </a:fillRef>
            <a:effectRef idx="2">
              <a:schemeClr val="accent3"/>
            </a:effectRef>
            <a:fontRef idx="minor">
              <a:schemeClr val="tx1"/>
            </a:fontRef>
          </p:style>
        </p:cxnSp>
        <p:cxnSp>
          <p:nvCxnSpPr>
            <p:cNvPr id="17" name="Elbow Connector 16"/>
            <p:cNvCxnSpPr/>
            <p:nvPr/>
          </p:nvCxnSpPr>
          <p:spPr>
            <a:xfrm rot="10800000" flipV="1">
              <a:off x="5033010" y="4271672"/>
              <a:ext cx="1672590" cy="818810"/>
            </a:xfrm>
            <a:prstGeom prst="bentConnector2">
              <a:avLst/>
            </a:prstGeom>
            <a:ln>
              <a:solidFill>
                <a:schemeClr val="tx1"/>
              </a:solidFill>
              <a:prstDash val="sysDot"/>
              <a:tailEnd type="arrow"/>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a:endCxn id="7" idx="0"/>
            </p:cNvCxnSpPr>
            <p:nvPr/>
          </p:nvCxnSpPr>
          <p:spPr>
            <a:xfrm>
              <a:off x="6701790" y="4271672"/>
              <a:ext cx="0" cy="793269"/>
            </a:xfrm>
            <a:prstGeom prst="straightConnector1">
              <a:avLst/>
            </a:prstGeom>
            <a:ln>
              <a:solidFill>
                <a:schemeClr val="tx1"/>
              </a:solidFill>
              <a:prstDash val="sysDot"/>
              <a:tailEnd type="arrow"/>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5143500" y="4343400"/>
              <a:ext cx="1499946" cy="523220"/>
            </a:xfrm>
            <a:prstGeom prst="rect">
              <a:avLst/>
            </a:prstGeom>
            <a:noFill/>
          </p:spPr>
          <p:txBody>
            <a:bodyPr wrap="square" rtlCol="0">
              <a:spAutoFit/>
            </a:bodyPr>
            <a:lstStyle/>
            <a:p>
              <a:r>
                <a:rPr lang="en-US" sz="1400" dirty="0" smtClean="0"/>
                <a:t>Select </a:t>
              </a:r>
              <a:r>
                <a:rPr lang="en-US" sz="1400" dirty="0"/>
                <a:t>a</a:t>
              </a:r>
              <a:r>
                <a:rPr lang="en-US" sz="1400" dirty="0" smtClean="0"/>
                <a:t>ny of the Network </a:t>
              </a:r>
              <a:r>
                <a:rPr lang="en-US" sz="1400" dirty="0"/>
                <a:t>D</a:t>
              </a:r>
              <a:r>
                <a:rPr lang="en-US" sz="1400" dirty="0" smtClean="0"/>
                <a:t>evices</a:t>
              </a:r>
              <a:endParaRPr lang="en-US" sz="1400" dirty="0"/>
            </a:p>
          </p:txBody>
        </p:sp>
        <p:sp>
          <p:nvSpPr>
            <p:cNvPr id="30" name="TextBox 29"/>
            <p:cNvSpPr txBox="1"/>
            <p:nvPr/>
          </p:nvSpPr>
          <p:spPr>
            <a:xfrm>
              <a:off x="5105400" y="3743980"/>
              <a:ext cx="1524000" cy="523220"/>
            </a:xfrm>
            <a:prstGeom prst="rect">
              <a:avLst/>
            </a:prstGeom>
            <a:noFill/>
          </p:spPr>
          <p:txBody>
            <a:bodyPr wrap="square" rtlCol="0">
              <a:spAutoFit/>
            </a:bodyPr>
            <a:lstStyle/>
            <a:p>
              <a:r>
                <a:rPr lang="en-US" sz="1400" dirty="0"/>
                <a:t>N</a:t>
              </a:r>
              <a:r>
                <a:rPr lang="en-US" sz="1400" dirty="0" smtClean="0"/>
                <a:t>etwork </a:t>
              </a:r>
              <a:r>
                <a:rPr lang="en-US" sz="1400" dirty="0"/>
                <a:t>C</a:t>
              </a:r>
              <a:r>
                <a:rPr lang="en-US" sz="1400" dirty="0" smtClean="0"/>
                <a:t>ommunication</a:t>
              </a:r>
              <a:endParaRPr lang="en-US" sz="1400" dirty="0"/>
            </a:p>
          </p:txBody>
        </p:sp>
        <p:sp>
          <p:nvSpPr>
            <p:cNvPr id="31" name="TextBox 30"/>
            <p:cNvSpPr txBox="1"/>
            <p:nvPr/>
          </p:nvSpPr>
          <p:spPr>
            <a:xfrm>
              <a:off x="6767754" y="3733800"/>
              <a:ext cx="1538046" cy="523220"/>
            </a:xfrm>
            <a:prstGeom prst="rect">
              <a:avLst/>
            </a:prstGeom>
            <a:noFill/>
          </p:spPr>
          <p:txBody>
            <a:bodyPr wrap="square" rtlCol="0">
              <a:spAutoFit/>
            </a:bodyPr>
            <a:lstStyle/>
            <a:p>
              <a:r>
                <a:rPr lang="en-US" sz="1400" dirty="0" smtClean="0"/>
                <a:t>Shared Memory Communication</a:t>
              </a:r>
              <a:endParaRPr lang="en-US" sz="1400" dirty="0"/>
            </a:p>
          </p:txBody>
        </p:sp>
      </p:grpSp>
      <p:pic>
        <p:nvPicPr>
          <p:cNvPr id="32" name="Picture 3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0595" y="2517577"/>
            <a:ext cx="765809" cy="729184"/>
          </a:xfrm>
          <a:prstGeom prst="rect">
            <a:avLst/>
          </a:prstGeom>
        </p:spPr>
      </p:pic>
      <p:sp>
        <p:nvSpPr>
          <p:cNvPr id="4" name="Title 3"/>
          <p:cNvSpPr>
            <a:spLocks noGrp="1"/>
          </p:cNvSpPr>
          <p:nvPr>
            <p:ph type="title"/>
          </p:nvPr>
        </p:nvSpPr>
        <p:spPr/>
        <p:txBody>
          <a:bodyPr/>
          <a:lstStyle/>
          <a:p>
            <a:r>
              <a:rPr lang="en-US" dirty="0" smtClean="0"/>
              <a:t>Hybrid Device Design</a:t>
            </a:r>
            <a:endParaRPr lang="en-US" dirty="0"/>
          </a:p>
        </p:txBody>
      </p:sp>
      <p:sp>
        <p:nvSpPr>
          <p:cNvPr id="2" name="Slide Number Placeholder 1"/>
          <p:cNvSpPr>
            <a:spLocks noGrp="1"/>
          </p:cNvSpPr>
          <p:nvPr>
            <p:ph type="sldNum" sz="quarter" idx="11"/>
          </p:nvPr>
        </p:nvSpPr>
        <p:spPr/>
        <p:txBody>
          <a:bodyPr/>
          <a:lstStyle/>
          <a:p>
            <a:fld id="{88AE5AEC-53AF-4AC7-9001-4C10E3367F22}" type="slidenum">
              <a:rPr lang="en-US" smtClean="0"/>
              <a:t>15</a:t>
            </a:fld>
            <a:endParaRPr lang="en-US" dirty="0"/>
          </a:p>
        </p:txBody>
      </p:sp>
      <p:sp>
        <p:nvSpPr>
          <p:cNvPr id="13" name="TextBox 12"/>
          <p:cNvSpPr txBox="1"/>
          <p:nvPr/>
        </p:nvSpPr>
        <p:spPr>
          <a:xfrm>
            <a:off x="980156" y="1880996"/>
            <a:ext cx="2848857" cy="461665"/>
          </a:xfrm>
          <a:prstGeom prst="rect">
            <a:avLst/>
          </a:prstGeom>
          <a:noFill/>
        </p:spPr>
        <p:txBody>
          <a:bodyPr wrap="none" rtlCol="0">
            <a:spAutoFit/>
          </a:bodyPr>
          <a:lstStyle/>
          <a:p>
            <a:r>
              <a:rPr lang="en-US" dirty="0" smtClean="0"/>
              <a:t>Custom Build Device</a:t>
            </a:r>
            <a:endParaRPr lang="en-US" dirty="0"/>
          </a:p>
        </p:txBody>
      </p:sp>
      <p:sp>
        <p:nvSpPr>
          <p:cNvPr id="28" name="TextBox 27"/>
          <p:cNvSpPr txBox="1"/>
          <p:nvPr/>
        </p:nvSpPr>
        <p:spPr>
          <a:xfrm>
            <a:off x="5486400" y="1828800"/>
            <a:ext cx="2361544" cy="461665"/>
          </a:xfrm>
          <a:prstGeom prst="rect">
            <a:avLst/>
          </a:prstGeom>
          <a:noFill/>
        </p:spPr>
        <p:txBody>
          <a:bodyPr wrap="none" rtlCol="0">
            <a:spAutoFit/>
          </a:bodyPr>
          <a:lstStyle/>
          <a:p>
            <a:r>
              <a:rPr lang="en-US" dirty="0" smtClean="0"/>
              <a:t>Pluggable Device</a:t>
            </a:r>
            <a:endParaRPr lang="en-US" dirty="0"/>
          </a:p>
        </p:txBody>
      </p:sp>
    </p:spTree>
    <p:extLst>
      <p:ext uri="{BB962C8B-B14F-4D97-AF65-F5344CB8AC3E}">
        <p14:creationId xmlns:p14="http://schemas.microsoft.com/office/powerpoint/2010/main" val="4712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Device – Message Passing</a:t>
            </a:r>
            <a:br>
              <a:rPr lang="en-US" dirty="0" smtClean="0"/>
            </a:br>
            <a:r>
              <a:rPr lang="en-US" dirty="0" smtClean="0"/>
              <a:t>Point-to-Point Communication</a:t>
            </a:r>
            <a:endParaRPr lang="en-US" dirty="0"/>
          </a:p>
        </p:txBody>
      </p:sp>
      <p:sp>
        <p:nvSpPr>
          <p:cNvPr id="3" name="Content Placeholder 2"/>
          <p:cNvSpPr>
            <a:spLocks noGrp="1"/>
          </p:cNvSpPr>
          <p:nvPr>
            <p:ph idx="1"/>
          </p:nvPr>
        </p:nvSpPr>
        <p:spPr/>
        <p:txBody>
          <a:bodyPr/>
          <a:lstStyle/>
          <a:p>
            <a:pPr marL="0" indent="0">
              <a:buNone/>
            </a:pPr>
            <a:r>
              <a:rPr lang="en-US" dirty="0"/>
              <a:t>For message passing Hybrid device uses</a:t>
            </a:r>
          </a:p>
          <a:p>
            <a:pPr lvl="1"/>
            <a:r>
              <a:rPr lang="en-US" dirty="0" smtClean="0"/>
              <a:t>Use </a:t>
            </a:r>
            <a:r>
              <a:rPr lang="en-US" i="1" dirty="0" err="1" smtClean="0"/>
              <a:t>smpdev</a:t>
            </a:r>
            <a:r>
              <a:rPr lang="en-US" dirty="0" smtClean="0"/>
              <a:t> for intra-node communication</a:t>
            </a:r>
          </a:p>
          <a:p>
            <a:pPr lvl="1"/>
            <a:r>
              <a:rPr lang="en-US" dirty="0" smtClean="0"/>
              <a:t>Use </a:t>
            </a:r>
            <a:r>
              <a:rPr lang="en-US" i="1" dirty="0" err="1" smtClean="0"/>
              <a:t>niodev</a:t>
            </a:r>
            <a:r>
              <a:rPr lang="en-US" dirty="0" smtClean="0"/>
              <a:t> for inter-node communication</a:t>
            </a:r>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16</a:t>
            </a:fld>
            <a:endParaRPr lang="en-US"/>
          </a:p>
        </p:txBody>
      </p:sp>
      <p:sp>
        <p:nvSpPr>
          <p:cNvPr id="5" name="Rectangle 4"/>
          <p:cNvSpPr/>
          <p:nvPr/>
        </p:nvSpPr>
        <p:spPr>
          <a:xfrm>
            <a:off x="990600" y="4154424"/>
            <a:ext cx="1447800" cy="15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p:cNvSpPr/>
          <p:nvPr/>
        </p:nvSpPr>
        <p:spPr>
          <a:xfrm>
            <a:off x="10668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P0</a:t>
            </a:r>
            <a:endParaRPr lang="en-US" sz="1400" dirty="0"/>
          </a:p>
        </p:txBody>
      </p:sp>
      <p:sp>
        <p:nvSpPr>
          <p:cNvPr id="7" name="Rectangle 6"/>
          <p:cNvSpPr/>
          <p:nvPr/>
        </p:nvSpPr>
        <p:spPr>
          <a:xfrm>
            <a:off x="10668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P2</a:t>
            </a:r>
            <a:endParaRPr lang="en-US" sz="1400" dirty="0"/>
          </a:p>
        </p:txBody>
      </p:sp>
      <p:sp>
        <p:nvSpPr>
          <p:cNvPr id="8" name="Rectangle 7"/>
          <p:cNvSpPr/>
          <p:nvPr/>
        </p:nvSpPr>
        <p:spPr>
          <a:xfrm>
            <a:off x="18288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P3</a:t>
            </a:r>
            <a:endParaRPr lang="en-US" sz="1400" dirty="0"/>
          </a:p>
        </p:txBody>
      </p:sp>
      <p:sp>
        <p:nvSpPr>
          <p:cNvPr id="9" name="Rectangle 8"/>
          <p:cNvSpPr/>
          <p:nvPr/>
        </p:nvSpPr>
        <p:spPr>
          <a:xfrm>
            <a:off x="18288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P1</a:t>
            </a:r>
            <a:endParaRPr lang="en-US" sz="1400" dirty="0"/>
          </a:p>
        </p:txBody>
      </p:sp>
      <p:sp>
        <p:nvSpPr>
          <p:cNvPr id="10" name="Rectangle 9"/>
          <p:cNvSpPr/>
          <p:nvPr/>
        </p:nvSpPr>
        <p:spPr>
          <a:xfrm>
            <a:off x="1274556" y="4639818"/>
            <a:ext cx="859044" cy="553212"/>
          </a:xfrm>
          <a:prstGeom prst="rect">
            <a:avLst/>
          </a:prstGeom>
          <a:solidFill>
            <a:schemeClr val="accent6">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err="1" smtClean="0"/>
              <a:t>smpdev</a:t>
            </a:r>
            <a:endParaRPr lang="en-US" sz="1400" dirty="0"/>
          </a:p>
        </p:txBody>
      </p:sp>
      <p:sp>
        <p:nvSpPr>
          <p:cNvPr id="11" name="Rectangle 10"/>
          <p:cNvSpPr/>
          <p:nvPr/>
        </p:nvSpPr>
        <p:spPr>
          <a:xfrm>
            <a:off x="1295400" y="3886200"/>
            <a:ext cx="844550" cy="268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Node 0</a:t>
            </a:r>
            <a:endParaRPr lang="en-US" sz="1400" dirty="0"/>
          </a:p>
        </p:txBody>
      </p:sp>
      <p:sp>
        <p:nvSpPr>
          <p:cNvPr id="12" name="Rectangle 11"/>
          <p:cNvSpPr/>
          <p:nvPr/>
        </p:nvSpPr>
        <p:spPr>
          <a:xfrm>
            <a:off x="4114800" y="4154424"/>
            <a:ext cx="1447800" cy="15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12"/>
          <p:cNvSpPr/>
          <p:nvPr/>
        </p:nvSpPr>
        <p:spPr>
          <a:xfrm>
            <a:off x="41910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P4</a:t>
            </a:r>
            <a:endParaRPr lang="en-US" sz="1400" dirty="0"/>
          </a:p>
        </p:txBody>
      </p:sp>
      <p:sp>
        <p:nvSpPr>
          <p:cNvPr id="14" name="Rectangle 13"/>
          <p:cNvSpPr/>
          <p:nvPr/>
        </p:nvSpPr>
        <p:spPr>
          <a:xfrm>
            <a:off x="41910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P6</a:t>
            </a:r>
            <a:endParaRPr lang="en-US" sz="1400" dirty="0"/>
          </a:p>
        </p:txBody>
      </p:sp>
      <p:sp>
        <p:nvSpPr>
          <p:cNvPr id="15" name="Rectangle 14"/>
          <p:cNvSpPr/>
          <p:nvPr/>
        </p:nvSpPr>
        <p:spPr>
          <a:xfrm>
            <a:off x="50038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P7</a:t>
            </a:r>
            <a:endParaRPr lang="en-US" sz="1400" dirty="0"/>
          </a:p>
        </p:txBody>
      </p:sp>
      <p:sp>
        <p:nvSpPr>
          <p:cNvPr id="16" name="Rectangle 15"/>
          <p:cNvSpPr/>
          <p:nvPr/>
        </p:nvSpPr>
        <p:spPr>
          <a:xfrm>
            <a:off x="50038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P5</a:t>
            </a:r>
            <a:endParaRPr lang="en-US" sz="1400" dirty="0"/>
          </a:p>
        </p:txBody>
      </p:sp>
      <p:sp>
        <p:nvSpPr>
          <p:cNvPr id="17" name="Rectangle 16"/>
          <p:cNvSpPr/>
          <p:nvPr/>
        </p:nvSpPr>
        <p:spPr>
          <a:xfrm>
            <a:off x="4409177" y="4639818"/>
            <a:ext cx="859044" cy="553212"/>
          </a:xfrm>
          <a:prstGeom prst="rect">
            <a:avLst/>
          </a:prstGeom>
          <a:solidFill>
            <a:schemeClr val="accent6">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err="1" smtClean="0"/>
              <a:t>smpdev</a:t>
            </a:r>
            <a:endParaRPr lang="en-US" sz="1400" dirty="0"/>
          </a:p>
        </p:txBody>
      </p:sp>
      <p:sp>
        <p:nvSpPr>
          <p:cNvPr id="18" name="Rectangle 17"/>
          <p:cNvSpPr/>
          <p:nvPr/>
        </p:nvSpPr>
        <p:spPr>
          <a:xfrm>
            <a:off x="4419600" y="3886200"/>
            <a:ext cx="844550" cy="268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Node 1</a:t>
            </a:r>
            <a:endParaRPr lang="en-US" sz="1400" dirty="0"/>
          </a:p>
        </p:txBody>
      </p:sp>
      <p:cxnSp>
        <p:nvCxnSpPr>
          <p:cNvPr id="19" name="Straight Arrow Connector 18"/>
          <p:cNvCxnSpPr>
            <a:stCxn id="5" idx="3"/>
            <a:endCxn id="12" idx="1"/>
          </p:cNvCxnSpPr>
          <p:nvPr/>
        </p:nvCxnSpPr>
        <p:spPr>
          <a:xfrm>
            <a:off x="2438400" y="4916424"/>
            <a:ext cx="1676400" cy="1588"/>
          </a:xfrm>
          <a:prstGeom prst="straightConnector1">
            <a:avLst/>
          </a:prstGeom>
          <a:ln w="38100" cmpd="dbl">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836289" y="4764024"/>
            <a:ext cx="794897" cy="335280"/>
          </a:xfrm>
          <a:prstGeom prst="rect">
            <a:avLst/>
          </a:prstGeom>
          <a:solidFill>
            <a:schemeClr val="accent6">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err="1" smtClean="0"/>
              <a:t>niodev</a:t>
            </a:r>
            <a:endParaRPr lang="en-US" sz="1400" dirty="0"/>
          </a:p>
        </p:txBody>
      </p:sp>
      <p:graphicFrame>
        <p:nvGraphicFramePr>
          <p:cNvPr id="21" name="Table 20"/>
          <p:cNvGraphicFramePr>
            <a:graphicFrameLocks noGrp="1"/>
          </p:cNvGraphicFramePr>
          <p:nvPr>
            <p:extLst>
              <p:ext uri="{D42A27DB-BD31-4B8C-83A1-F6EECF244321}">
                <p14:modId xmlns:p14="http://schemas.microsoft.com/office/powerpoint/2010/main" val="3555643158"/>
              </p:ext>
            </p:extLst>
          </p:nvPr>
        </p:nvGraphicFramePr>
        <p:xfrm>
          <a:off x="6400800" y="2895600"/>
          <a:ext cx="2362200" cy="3017520"/>
        </p:xfrm>
        <a:graphic>
          <a:graphicData uri="http://schemas.openxmlformats.org/drawingml/2006/table">
            <a:tbl>
              <a:tblPr firstRow="1" bandRow="1">
                <a:tableStyleId>{21E4AEA4-8DFA-4A89-87EB-49C32662AFE0}</a:tableStyleId>
              </a:tblPr>
              <a:tblGrid>
                <a:gridCol w="787400"/>
                <a:gridCol w="787400"/>
                <a:gridCol w="787400"/>
              </a:tblGrid>
              <a:tr h="326987">
                <a:tc>
                  <a:txBody>
                    <a:bodyPr/>
                    <a:lstStyle/>
                    <a:p>
                      <a:r>
                        <a:rPr lang="en-US" sz="1600" dirty="0" smtClean="0"/>
                        <a:t>Rank</a:t>
                      </a:r>
                      <a:endParaRPr lang="en-US" sz="1600" dirty="0"/>
                    </a:p>
                  </a:txBody>
                  <a:tcPr/>
                </a:tc>
                <a:tc>
                  <a:txBody>
                    <a:bodyPr/>
                    <a:lstStyle/>
                    <a:p>
                      <a:r>
                        <a:rPr lang="en-US" sz="1600" dirty="0" smtClean="0"/>
                        <a:t>PID</a:t>
                      </a:r>
                      <a:endParaRPr lang="en-US" sz="1600" dirty="0"/>
                    </a:p>
                  </a:txBody>
                  <a:tcPr/>
                </a:tc>
                <a:tc>
                  <a:txBody>
                    <a:bodyPr/>
                    <a:lstStyle/>
                    <a:p>
                      <a:r>
                        <a:rPr lang="en-US" sz="1600" dirty="0" err="1" smtClean="0"/>
                        <a:t>NetID</a:t>
                      </a:r>
                      <a:endParaRPr lang="en-US" sz="1600" dirty="0"/>
                    </a:p>
                  </a:txBody>
                  <a:tcPr/>
                </a:tc>
              </a:tr>
              <a:tr h="326987">
                <a:tc>
                  <a:txBody>
                    <a:bodyPr/>
                    <a:lstStyle/>
                    <a:p>
                      <a:r>
                        <a:rPr lang="en-US" sz="1600" dirty="0" smtClean="0"/>
                        <a:t>0</a:t>
                      </a:r>
                      <a:endParaRPr lang="en-US" sz="1600" b="1" dirty="0">
                        <a:solidFill>
                          <a:schemeClr val="accent1">
                            <a:lumMod val="50000"/>
                          </a:schemeClr>
                        </a:solidFill>
                      </a:endParaRPr>
                    </a:p>
                  </a:txBody>
                  <a:tcPr/>
                </a:tc>
                <a:tc>
                  <a:txBody>
                    <a:bodyPr/>
                    <a:lstStyle/>
                    <a:p>
                      <a:r>
                        <a:rPr lang="en-US" sz="1600" dirty="0" smtClean="0"/>
                        <a:t>00a</a:t>
                      </a:r>
                      <a:endParaRPr lang="en-US" sz="1600" b="1" dirty="0">
                        <a:solidFill>
                          <a:schemeClr val="accent1">
                            <a:lumMod val="50000"/>
                          </a:schemeClr>
                        </a:solidFill>
                      </a:endParaRPr>
                    </a:p>
                  </a:txBody>
                  <a:tcPr/>
                </a:tc>
                <a:tc>
                  <a:txBody>
                    <a:bodyPr/>
                    <a:lstStyle/>
                    <a:p>
                      <a:r>
                        <a:rPr lang="en-US" sz="1600" dirty="0" smtClean="0"/>
                        <a:t>0</a:t>
                      </a:r>
                      <a:endParaRPr lang="en-US" sz="1600" b="1" dirty="0">
                        <a:solidFill>
                          <a:schemeClr val="accent1">
                            <a:lumMod val="50000"/>
                          </a:schemeClr>
                        </a:solidFill>
                      </a:endParaRPr>
                    </a:p>
                  </a:txBody>
                  <a:tcPr/>
                </a:tc>
              </a:tr>
              <a:tr h="326987">
                <a:tc>
                  <a:txBody>
                    <a:bodyPr/>
                    <a:lstStyle/>
                    <a:p>
                      <a:r>
                        <a:rPr lang="en-US" sz="1600" dirty="0" smtClean="0"/>
                        <a:t>1</a:t>
                      </a:r>
                      <a:endParaRPr lang="en-US" sz="1600" dirty="0"/>
                    </a:p>
                  </a:txBody>
                  <a:tcPr/>
                </a:tc>
                <a:tc>
                  <a:txBody>
                    <a:bodyPr/>
                    <a:lstStyle/>
                    <a:p>
                      <a:r>
                        <a:rPr lang="en-US" sz="1600" dirty="0" smtClean="0"/>
                        <a:t>00b</a:t>
                      </a:r>
                      <a:endParaRPr lang="en-US" sz="1600" dirty="0"/>
                    </a:p>
                  </a:txBody>
                  <a:tcPr/>
                </a:tc>
                <a:tc>
                  <a:txBody>
                    <a:bodyPr/>
                    <a:lstStyle/>
                    <a:p>
                      <a:r>
                        <a:rPr lang="en-US" sz="1600" dirty="0" smtClean="0"/>
                        <a:t>0</a:t>
                      </a:r>
                      <a:endParaRPr lang="en-US" sz="1600" dirty="0"/>
                    </a:p>
                  </a:txBody>
                  <a:tcPr/>
                </a:tc>
              </a:tr>
              <a:tr h="326987">
                <a:tc>
                  <a:txBody>
                    <a:bodyPr/>
                    <a:lstStyle/>
                    <a:p>
                      <a:r>
                        <a:rPr lang="en-US" sz="1600" dirty="0" smtClean="0"/>
                        <a:t>2</a:t>
                      </a:r>
                      <a:endParaRPr lang="en-US" sz="1600" dirty="0"/>
                    </a:p>
                  </a:txBody>
                  <a:tcPr/>
                </a:tc>
                <a:tc>
                  <a:txBody>
                    <a:bodyPr/>
                    <a:lstStyle/>
                    <a:p>
                      <a:r>
                        <a:rPr lang="en-US" sz="1600" dirty="0" smtClean="0"/>
                        <a:t>00c</a:t>
                      </a:r>
                      <a:endParaRPr lang="en-US" sz="1600" dirty="0"/>
                    </a:p>
                  </a:txBody>
                  <a:tcPr/>
                </a:tc>
                <a:tc>
                  <a:txBody>
                    <a:bodyPr/>
                    <a:lstStyle/>
                    <a:p>
                      <a:r>
                        <a:rPr lang="en-US" sz="1600" dirty="0" smtClean="0"/>
                        <a:t>0</a:t>
                      </a:r>
                      <a:endParaRPr lang="en-US" sz="1600" dirty="0"/>
                    </a:p>
                  </a:txBody>
                  <a:tcPr/>
                </a:tc>
              </a:tr>
              <a:tr h="326987">
                <a:tc>
                  <a:txBody>
                    <a:bodyPr/>
                    <a:lstStyle/>
                    <a:p>
                      <a:r>
                        <a:rPr lang="en-US" sz="1600" dirty="0" smtClean="0"/>
                        <a:t>3</a:t>
                      </a:r>
                      <a:endParaRPr lang="en-US" sz="1600" b="1" dirty="0">
                        <a:solidFill>
                          <a:schemeClr val="accent1">
                            <a:lumMod val="50000"/>
                          </a:schemeClr>
                        </a:solidFill>
                      </a:endParaRPr>
                    </a:p>
                  </a:txBody>
                  <a:tcPr/>
                </a:tc>
                <a:tc>
                  <a:txBody>
                    <a:bodyPr/>
                    <a:lstStyle/>
                    <a:p>
                      <a:r>
                        <a:rPr lang="en-US" sz="1600" dirty="0" smtClean="0"/>
                        <a:t>00d</a:t>
                      </a:r>
                      <a:endParaRPr lang="en-US" sz="1600" b="1" dirty="0">
                        <a:solidFill>
                          <a:schemeClr val="accent1">
                            <a:lumMod val="50000"/>
                          </a:schemeClr>
                        </a:solidFill>
                      </a:endParaRPr>
                    </a:p>
                  </a:txBody>
                  <a:tcPr/>
                </a:tc>
                <a:tc>
                  <a:txBody>
                    <a:bodyPr/>
                    <a:lstStyle/>
                    <a:p>
                      <a:r>
                        <a:rPr lang="en-US" sz="1600" dirty="0" smtClean="0"/>
                        <a:t>0</a:t>
                      </a:r>
                      <a:endParaRPr lang="en-US" sz="1600" b="1" dirty="0">
                        <a:solidFill>
                          <a:schemeClr val="accent1">
                            <a:lumMod val="50000"/>
                          </a:schemeClr>
                        </a:solidFill>
                      </a:endParaRPr>
                    </a:p>
                  </a:txBody>
                  <a:tcPr/>
                </a:tc>
              </a:tr>
              <a:tr h="326987">
                <a:tc>
                  <a:txBody>
                    <a:bodyPr/>
                    <a:lstStyle/>
                    <a:p>
                      <a:r>
                        <a:rPr lang="en-US" sz="1600" dirty="0" smtClean="0"/>
                        <a:t>4</a:t>
                      </a:r>
                      <a:endParaRPr lang="en-US" sz="1600" dirty="0"/>
                    </a:p>
                  </a:txBody>
                  <a:tcPr/>
                </a:tc>
                <a:tc>
                  <a:txBody>
                    <a:bodyPr/>
                    <a:lstStyle/>
                    <a:p>
                      <a:r>
                        <a:rPr lang="en-US" sz="1600" dirty="0" smtClean="0"/>
                        <a:t>00e</a:t>
                      </a:r>
                      <a:endParaRPr lang="en-US" sz="1600" dirty="0"/>
                    </a:p>
                  </a:txBody>
                  <a:tcPr/>
                </a:tc>
                <a:tc>
                  <a:txBody>
                    <a:bodyPr/>
                    <a:lstStyle/>
                    <a:p>
                      <a:r>
                        <a:rPr lang="en-US" sz="1600" dirty="0" smtClean="0"/>
                        <a:t>1</a:t>
                      </a:r>
                      <a:endParaRPr lang="en-US" sz="1600" dirty="0"/>
                    </a:p>
                  </a:txBody>
                  <a:tcPr/>
                </a:tc>
              </a:tr>
              <a:tr h="326987">
                <a:tc>
                  <a:txBody>
                    <a:bodyPr/>
                    <a:lstStyle/>
                    <a:p>
                      <a:r>
                        <a:rPr lang="en-US" sz="1600" dirty="0" smtClean="0"/>
                        <a:t>5</a:t>
                      </a:r>
                      <a:endParaRPr lang="en-US" sz="1600" dirty="0"/>
                    </a:p>
                  </a:txBody>
                  <a:tcPr/>
                </a:tc>
                <a:tc>
                  <a:txBody>
                    <a:bodyPr/>
                    <a:lstStyle/>
                    <a:p>
                      <a:r>
                        <a:rPr lang="en-US" sz="1600" dirty="0" smtClean="0"/>
                        <a:t>00f</a:t>
                      </a:r>
                      <a:endParaRPr lang="en-US" sz="1600" dirty="0"/>
                    </a:p>
                  </a:txBody>
                  <a:tcPr/>
                </a:tc>
                <a:tc>
                  <a:txBody>
                    <a:bodyPr/>
                    <a:lstStyle/>
                    <a:p>
                      <a:r>
                        <a:rPr lang="en-US" sz="1600" dirty="0" smtClean="0"/>
                        <a:t>1</a:t>
                      </a:r>
                      <a:endParaRPr lang="en-US" sz="1600" dirty="0"/>
                    </a:p>
                  </a:txBody>
                  <a:tcPr/>
                </a:tc>
              </a:tr>
              <a:tr h="326987">
                <a:tc>
                  <a:txBody>
                    <a:bodyPr/>
                    <a:lstStyle/>
                    <a:p>
                      <a:r>
                        <a:rPr lang="en-US" sz="1600" dirty="0" smtClean="0"/>
                        <a:t>6</a:t>
                      </a:r>
                      <a:endParaRPr lang="en-US" sz="1600" dirty="0"/>
                    </a:p>
                  </a:txBody>
                  <a:tcPr/>
                </a:tc>
                <a:tc>
                  <a:txBody>
                    <a:bodyPr/>
                    <a:lstStyle/>
                    <a:p>
                      <a:r>
                        <a:rPr lang="en-US" sz="1600" dirty="0" smtClean="0"/>
                        <a:t>0a0</a:t>
                      </a:r>
                      <a:endParaRPr lang="en-US" sz="1600" dirty="0"/>
                    </a:p>
                  </a:txBody>
                  <a:tcPr/>
                </a:tc>
                <a:tc>
                  <a:txBody>
                    <a:bodyPr/>
                    <a:lstStyle/>
                    <a:p>
                      <a:r>
                        <a:rPr lang="en-US" sz="1600" dirty="0" smtClean="0"/>
                        <a:t>1</a:t>
                      </a:r>
                      <a:endParaRPr lang="en-US" sz="1600" dirty="0"/>
                    </a:p>
                  </a:txBody>
                  <a:tcPr/>
                </a:tc>
              </a:tr>
              <a:tr h="326987">
                <a:tc>
                  <a:txBody>
                    <a:bodyPr/>
                    <a:lstStyle/>
                    <a:p>
                      <a:r>
                        <a:rPr lang="en-US" sz="1600" dirty="0" smtClean="0"/>
                        <a:t>7</a:t>
                      </a:r>
                      <a:endParaRPr lang="en-US" sz="1600" dirty="0"/>
                    </a:p>
                  </a:txBody>
                  <a:tcPr/>
                </a:tc>
                <a:tc>
                  <a:txBody>
                    <a:bodyPr/>
                    <a:lstStyle/>
                    <a:p>
                      <a:r>
                        <a:rPr lang="en-US" sz="1600" dirty="0" smtClean="0"/>
                        <a:t>0b0</a:t>
                      </a:r>
                      <a:endParaRPr lang="en-US" sz="1600" dirty="0"/>
                    </a:p>
                  </a:txBody>
                  <a:tcPr/>
                </a:tc>
                <a:tc>
                  <a:txBody>
                    <a:bodyPr/>
                    <a:lstStyle/>
                    <a:p>
                      <a:r>
                        <a:rPr lang="en-US" sz="1600" dirty="0" smtClean="0"/>
                        <a:t>1</a:t>
                      </a:r>
                      <a:endParaRPr lang="en-US" sz="1600" dirty="0"/>
                    </a:p>
                  </a:txBody>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502917022"/>
              </p:ext>
            </p:extLst>
          </p:nvPr>
        </p:nvGraphicFramePr>
        <p:xfrm>
          <a:off x="381000" y="2590800"/>
          <a:ext cx="5638800" cy="741680"/>
        </p:xfrm>
        <a:graphic>
          <a:graphicData uri="http://schemas.openxmlformats.org/drawingml/2006/table">
            <a:tbl>
              <a:tblPr firstRow="1" bandRow="1">
                <a:tableStyleId>{21E4AEA4-8DFA-4A89-87EB-49C32662AFE0}</a:tableStyleId>
              </a:tblPr>
              <a:tblGrid>
                <a:gridCol w="1879600"/>
                <a:gridCol w="1879600"/>
                <a:gridCol w="1879600"/>
              </a:tblGrid>
              <a:tr h="370840">
                <a:tc>
                  <a:txBody>
                    <a:bodyPr/>
                    <a:lstStyle/>
                    <a:p>
                      <a:r>
                        <a:rPr lang="en-US" dirty="0" smtClean="0"/>
                        <a:t>Source</a:t>
                      </a:r>
                      <a:endParaRPr lang="en-US" dirty="0"/>
                    </a:p>
                  </a:txBody>
                  <a:tcPr/>
                </a:tc>
                <a:tc>
                  <a:txBody>
                    <a:bodyPr/>
                    <a:lstStyle/>
                    <a:p>
                      <a:r>
                        <a:rPr lang="en-US" dirty="0" smtClean="0"/>
                        <a:t>Destination</a:t>
                      </a:r>
                      <a:endParaRPr lang="en-US" dirty="0"/>
                    </a:p>
                  </a:txBody>
                  <a:tcPr/>
                </a:tc>
                <a:tc>
                  <a:txBody>
                    <a:bodyPr/>
                    <a:lstStyle/>
                    <a:p>
                      <a:r>
                        <a:rPr lang="en-US" dirty="0" smtClean="0"/>
                        <a:t>Data</a:t>
                      </a:r>
                      <a:endParaRPr lang="en-US" dirty="0"/>
                    </a:p>
                  </a:txBody>
                  <a:tcPr/>
                </a:tc>
              </a:tr>
              <a:tr h="370840">
                <a:tc>
                  <a:txBody>
                    <a:bodyPr/>
                    <a:lstStyle/>
                    <a:p>
                      <a:r>
                        <a:rPr lang="en-US" dirty="0" smtClean="0"/>
                        <a:t>00a</a:t>
                      </a:r>
                      <a:endParaRPr lang="en-US" dirty="0"/>
                    </a:p>
                  </a:txBody>
                  <a:tcPr/>
                </a:tc>
                <a:tc>
                  <a:txBody>
                    <a:bodyPr/>
                    <a:lstStyle/>
                    <a:p>
                      <a:r>
                        <a:rPr lang="en-US" dirty="0" smtClean="0"/>
                        <a:t>00d</a:t>
                      </a:r>
                      <a:endParaRPr lang="en-US" dirty="0"/>
                    </a:p>
                  </a:txBody>
                  <a:tcPr/>
                </a:tc>
                <a:tc>
                  <a:txBody>
                    <a:bodyPr/>
                    <a:lstStyle/>
                    <a:p>
                      <a:r>
                        <a:rPr lang="en-US" dirty="0" smtClean="0"/>
                        <a:t>1133</a:t>
                      </a:r>
                      <a:endParaRPr lang="en-US" dirty="0"/>
                    </a:p>
                  </a:txBody>
                  <a:tcPr/>
                </a:tc>
              </a:tr>
            </a:tbl>
          </a:graphicData>
        </a:graphic>
      </p:graphicFrame>
      <p:sp>
        <p:nvSpPr>
          <p:cNvPr id="23" name="Rectangle 22"/>
          <p:cNvSpPr/>
          <p:nvPr/>
        </p:nvSpPr>
        <p:spPr>
          <a:xfrm>
            <a:off x="381000" y="4038600"/>
            <a:ext cx="762000" cy="381000"/>
          </a:xfrm>
          <a:prstGeom prst="rect">
            <a:avLst/>
          </a:prstGeom>
          <a:solidFill>
            <a:srgbClr val="CEEAB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1133</a:t>
            </a:r>
            <a:endParaRPr lang="en-US" sz="2000" dirty="0">
              <a:solidFill>
                <a:schemeClr val="tx1"/>
              </a:solidFill>
            </a:endParaRPr>
          </a:p>
        </p:txBody>
      </p:sp>
      <p:sp>
        <p:nvSpPr>
          <p:cNvPr id="24" name="TextBox 23"/>
          <p:cNvSpPr txBox="1"/>
          <p:nvPr/>
        </p:nvSpPr>
        <p:spPr>
          <a:xfrm>
            <a:off x="1905000" y="3657600"/>
            <a:ext cx="1371600" cy="1015663"/>
          </a:xfrm>
          <a:prstGeom prst="rect">
            <a:avLst/>
          </a:prstGeo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Message is for local process</a:t>
            </a:r>
            <a:endParaRPr lang="en-US" sz="2000" dirty="0"/>
          </a:p>
        </p:txBody>
      </p:sp>
    </p:spTree>
    <p:extLst>
      <p:ext uri="{BB962C8B-B14F-4D97-AF65-F5344CB8AC3E}">
        <p14:creationId xmlns:p14="http://schemas.microsoft.com/office/powerpoint/2010/main" val="34930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amond(in)">
                                      <p:cBhvr>
                                        <p:cTn id="20" dur="500"/>
                                        <p:tgtEl>
                                          <p:spTgt spid="24"/>
                                        </p:tgtEl>
                                      </p:cBhvr>
                                    </p:animEffect>
                                  </p:childTnLst>
                                </p:cTn>
                              </p:par>
                              <p:par>
                                <p:cTn id="21" presetID="49" presetClass="path" presetSubtype="0" accel="50000" decel="50000" fill="hold" grpId="1" nodeType="withEffect">
                                  <p:stCondLst>
                                    <p:cond delay="0"/>
                                  </p:stCondLst>
                                  <p:childTnLst>
                                    <p:animMotion origin="layout" path="M -3.33333E-6 4.20907E-6 L 0.175 0.21091 " pathEditMode="relative" rAng="0" ptsTypes="AA">
                                      <p:cBhvr>
                                        <p:cTn id="22" dur="5000" fill="hold"/>
                                        <p:tgtEl>
                                          <p:spTgt spid="23"/>
                                        </p:tgtEl>
                                        <p:attrNameLst>
                                          <p:attrName>ppt_x</p:attrName>
                                          <p:attrName>ppt_y</p:attrName>
                                        </p:attrNameLst>
                                      </p:cBhvr>
                                      <p:rCtr x="8700" y="10500"/>
                                    </p:animMotion>
                                  </p:childTnLst>
                                </p:cTn>
                              </p:par>
                            </p:childTnLst>
                          </p:cTn>
                        </p:par>
                        <p:par>
                          <p:cTn id="23" fill="hold">
                            <p:stCondLst>
                              <p:cond delay="5000"/>
                            </p:stCondLst>
                            <p:childTnLst>
                              <p:par>
                                <p:cTn id="24" presetID="8" presetClass="exit" presetSubtype="16" fill="hold" grpId="1" nodeType="afterEffect">
                                  <p:stCondLst>
                                    <p:cond delay="0"/>
                                  </p:stCondLst>
                                  <p:childTnLst>
                                    <p:animEffect transition="out" filter="diamond(in)">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Device – Message Passing</a:t>
            </a:r>
            <a:endParaRPr lang="en-US" dirty="0"/>
          </a:p>
        </p:txBody>
      </p:sp>
      <p:sp>
        <p:nvSpPr>
          <p:cNvPr id="3" name="Content Placeholder 2"/>
          <p:cNvSpPr>
            <a:spLocks noGrp="1"/>
          </p:cNvSpPr>
          <p:nvPr>
            <p:ph idx="1"/>
          </p:nvPr>
        </p:nvSpPr>
        <p:spPr/>
        <p:txBody>
          <a:bodyPr/>
          <a:lstStyle/>
          <a:p>
            <a:pPr marL="0" indent="0">
              <a:buNone/>
            </a:pPr>
            <a:r>
              <a:rPr lang="en-US" dirty="0" smtClean="0"/>
              <a:t>For message passing Hybrid device uses</a:t>
            </a:r>
          </a:p>
          <a:p>
            <a:pPr lvl="1"/>
            <a:r>
              <a:rPr lang="en-US" dirty="0" smtClean="0"/>
              <a:t>Use </a:t>
            </a:r>
            <a:r>
              <a:rPr lang="en-US" i="1" dirty="0" err="1" smtClean="0"/>
              <a:t>smpdev</a:t>
            </a:r>
            <a:r>
              <a:rPr lang="en-US" dirty="0" smtClean="0"/>
              <a:t> for intra-node communication</a:t>
            </a:r>
          </a:p>
          <a:p>
            <a:pPr lvl="1"/>
            <a:r>
              <a:rPr lang="en-US" dirty="0" smtClean="0"/>
              <a:t>Use </a:t>
            </a:r>
            <a:r>
              <a:rPr lang="en-US" i="1" dirty="0" err="1" smtClean="0"/>
              <a:t>niodev</a:t>
            </a:r>
            <a:r>
              <a:rPr lang="en-US" dirty="0" smtClean="0"/>
              <a:t> for inter-node communication</a:t>
            </a:r>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17</a:t>
            </a:fld>
            <a:endParaRPr lang="en-US"/>
          </a:p>
        </p:txBody>
      </p:sp>
      <p:sp>
        <p:nvSpPr>
          <p:cNvPr id="5" name="Rectangle 4"/>
          <p:cNvSpPr/>
          <p:nvPr/>
        </p:nvSpPr>
        <p:spPr>
          <a:xfrm>
            <a:off x="990600" y="4154424"/>
            <a:ext cx="1447800" cy="15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p:cNvSpPr/>
          <p:nvPr/>
        </p:nvSpPr>
        <p:spPr>
          <a:xfrm>
            <a:off x="10668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P0</a:t>
            </a:r>
            <a:endParaRPr lang="en-US" sz="1400" dirty="0"/>
          </a:p>
        </p:txBody>
      </p:sp>
      <p:sp>
        <p:nvSpPr>
          <p:cNvPr id="7" name="Rectangle 6"/>
          <p:cNvSpPr/>
          <p:nvPr/>
        </p:nvSpPr>
        <p:spPr>
          <a:xfrm>
            <a:off x="10668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P2</a:t>
            </a:r>
            <a:endParaRPr lang="en-US" sz="1400" dirty="0"/>
          </a:p>
        </p:txBody>
      </p:sp>
      <p:sp>
        <p:nvSpPr>
          <p:cNvPr id="8" name="Rectangle 7"/>
          <p:cNvSpPr/>
          <p:nvPr/>
        </p:nvSpPr>
        <p:spPr>
          <a:xfrm>
            <a:off x="18288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P3</a:t>
            </a:r>
            <a:endParaRPr lang="en-US" sz="1400" dirty="0"/>
          </a:p>
        </p:txBody>
      </p:sp>
      <p:sp>
        <p:nvSpPr>
          <p:cNvPr id="9" name="Rectangle 8"/>
          <p:cNvSpPr/>
          <p:nvPr/>
        </p:nvSpPr>
        <p:spPr>
          <a:xfrm>
            <a:off x="18288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P1</a:t>
            </a:r>
            <a:endParaRPr lang="en-US" sz="1400" dirty="0"/>
          </a:p>
        </p:txBody>
      </p:sp>
      <p:sp>
        <p:nvSpPr>
          <p:cNvPr id="10" name="Rectangle 9"/>
          <p:cNvSpPr/>
          <p:nvPr/>
        </p:nvSpPr>
        <p:spPr>
          <a:xfrm>
            <a:off x="1208777" y="4639818"/>
            <a:ext cx="859044" cy="5532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smpdev</a:t>
            </a:r>
            <a:endParaRPr lang="en-US" sz="1400" dirty="0"/>
          </a:p>
        </p:txBody>
      </p:sp>
      <p:sp>
        <p:nvSpPr>
          <p:cNvPr id="11" name="Rectangle 10"/>
          <p:cNvSpPr/>
          <p:nvPr/>
        </p:nvSpPr>
        <p:spPr>
          <a:xfrm>
            <a:off x="1295400" y="3886200"/>
            <a:ext cx="844550" cy="268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Node 0</a:t>
            </a:r>
            <a:endParaRPr lang="en-US" sz="1400" dirty="0"/>
          </a:p>
        </p:txBody>
      </p:sp>
      <p:sp>
        <p:nvSpPr>
          <p:cNvPr id="12" name="Rectangle 11"/>
          <p:cNvSpPr/>
          <p:nvPr/>
        </p:nvSpPr>
        <p:spPr>
          <a:xfrm>
            <a:off x="4114800" y="4154424"/>
            <a:ext cx="1447800" cy="15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12"/>
          <p:cNvSpPr/>
          <p:nvPr/>
        </p:nvSpPr>
        <p:spPr>
          <a:xfrm>
            <a:off x="41910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P4</a:t>
            </a:r>
            <a:endParaRPr lang="en-US" sz="1400" dirty="0"/>
          </a:p>
        </p:txBody>
      </p:sp>
      <p:sp>
        <p:nvSpPr>
          <p:cNvPr id="14" name="Rectangle 13"/>
          <p:cNvSpPr/>
          <p:nvPr/>
        </p:nvSpPr>
        <p:spPr>
          <a:xfrm>
            <a:off x="41910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P6</a:t>
            </a:r>
            <a:endParaRPr lang="en-US" sz="1400" dirty="0"/>
          </a:p>
        </p:txBody>
      </p:sp>
      <p:sp>
        <p:nvSpPr>
          <p:cNvPr id="15" name="Rectangle 14"/>
          <p:cNvSpPr/>
          <p:nvPr/>
        </p:nvSpPr>
        <p:spPr>
          <a:xfrm>
            <a:off x="5003800" y="51328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P7</a:t>
            </a:r>
            <a:endParaRPr lang="en-US" sz="1400" dirty="0"/>
          </a:p>
        </p:txBody>
      </p:sp>
      <p:sp>
        <p:nvSpPr>
          <p:cNvPr id="16" name="Rectangle 15"/>
          <p:cNvSpPr/>
          <p:nvPr/>
        </p:nvSpPr>
        <p:spPr>
          <a:xfrm>
            <a:off x="5003800" y="4218432"/>
            <a:ext cx="482600" cy="4693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P5</a:t>
            </a:r>
            <a:endParaRPr lang="en-US" sz="1400" dirty="0"/>
          </a:p>
        </p:txBody>
      </p:sp>
      <p:sp>
        <p:nvSpPr>
          <p:cNvPr id="17" name="Rectangle 16"/>
          <p:cNvSpPr/>
          <p:nvPr/>
        </p:nvSpPr>
        <p:spPr>
          <a:xfrm>
            <a:off x="4409177" y="4639818"/>
            <a:ext cx="859044" cy="5532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smpdev</a:t>
            </a:r>
            <a:endParaRPr lang="en-US" sz="1400" dirty="0"/>
          </a:p>
        </p:txBody>
      </p:sp>
      <p:sp>
        <p:nvSpPr>
          <p:cNvPr id="18" name="Rectangle 17"/>
          <p:cNvSpPr/>
          <p:nvPr/>
        </p:nvSpPr>
        <p:spPr>
          <a:xfrm>
            <a:off x="4419600" y="3886200"/>
            <a:ext cx="844550" cy="268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Node 1</a:t>
            </a:r>
            <a:endParaRPr lang="en-US" sz="1400" dirty="0"/>
          </a:p>
        </p:txBody>
      </p:sp>
      <p:cxnSp>
        <p:nvCxnSpPr>
          <p:cNvPr id="19" name="Straight Arrow Connector 18"/>
          <p:cNvCxnSpPr>
            <a:stCxn id="5" idx="3"/>
            <a:endCxn id="12" idx="1"/>
          </p:cNvCxnSpPr>
          <p:nvPr/>
        </p:nvCxnSpPr>
        <p:spPr>
          <a:xfrm>
            <a:off x="2438400" y="4916424"/>
            <a:ext cx="1676400" cy="1588"/>
          </a:xfrm>
          <a:prstGeom prst="straightConnector1">
            <a:avLst/>
          </a:prstGeom>
          <a:ln w="38100" cmpd="dbl">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836289" y="4764024"/>
            <a:ext cx="794897" cy="3352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niodev</a:t>
            </a:r>
            <a:endParaRPr lang="en-US" sz="1400" dirty="0"/>
          </a:p>
        </p:txBody>
      </p:sp>
      <p:graphicFrame>
        <p:nvGraphicFramePr>
          <p:cNvPr id="21" name="Table 20"/>
          <p:cNvGraphicFramePr>
            <a:graphicFrameLocks noGrp="1"/>
          </p:cNvGraphicFramePr>
          <p:nvPr>
            <p:extLst>
              <p:ext uri="{D42A27DB-BD31-4B8C-83A1-F6EECF244321}">
                <p14:modId xmlns:p14="http://schemas.microsoft.com/office/powerpoint/2010/main" val="3344515205"/>
              </p:ext>
            </p:extLst>
          </p:nvPr>
        </p:nvGraphicFramePr>
        <p:xfrm>
          <a:off x="6324600" y="2895600"/>
          <a:ext cx="2438400" cy="3017520"/>
        </p:xfrm>
        <a:graphic>
          <a:graphicData uri="http://schemas.openxmlformats.org/drawingml/2006/table">
            <a:tbl>
              <a:tblPr firstRow="1" bandRow="1">
                <a:tableStyleId>{21E4AEA4-8DFA-4A89-87EB-49C32662AFE0}</a:tableStyleId>
              </a:tblPr>
              <a:tblGrid>
                <a:gridCol w="812800"/>
                <a:gridCol w="812800"/>
                <a:gridCol w="812800"/>
              </a:tblGrid>
              <a:tr h="326987">
                <a:tc>
                  <a:txBody>
                    <a:bodyPr/>
                    <a:lstStyle/>
                    <a:p>
                      <a:r>
                        <a:rPr lang="en-US" sz="1600" dirty="0" smtClean="0"/>
                        <a:t>Rank</a:t>
                      </a:r>
                      <a:endParaRPr lang="en-US" sz="1600" dirty="0"/>
                    </a:p>
                  </a:txBody>
                  <a:tcPr/>
                </a:tc>
                <a:tc>
                  <a:txBody>
                    <a:bodyPr/>
                    <a:lstStyle/>
                    <a:p>
                      <a:r>
                        <a:rPr lang="en-US" sz="1600" dirty="0" smtClean="0"/>
                        <a:t>PID</a:t>
                      </a:r>
                      <a:endParaRPr lang="en-US" sz="1600" dirty="0"/>
                    </a:p>
                  </a:txBody>
                  <a:tcPr/>
                </a:tc>
                <a:tc>
                  <a:txBody>
                    <a:bodyPr/>
                    <a:lstStyle/>
                    <a:p>
                      <a:r>
                        <a:rPr lang="en-US" sz="1600" dirty="0" err="1" smtClean="0"/>
                        <a:t>NetID</a:t>
                      </a:r>
                      <a:endParaRPr lang="en-US" sz="1600" dirty="0"/>
                    </a:p>
                  </a:txBody>
                  <a:tcPr/>
                </a:tc>
              </a:tr>
              <a:tr h="326987">
                <a:tc>
                  <a:txBody>
                    <a:bodyPr/>
                    <a:lstStyle/>
                    <a:p>
                      <a:r>
                        <a:rPr lang="en-US" sz="1600" kern="1200" dirty="0" smtClean="0"/>
                        <a:t>0</a:t>
                      </a:r>
                      <a:endParaRPr lang="en-US" sz="1600" kern="1200" dirty="0" smtClean="0">
                        <a:solidFill>
                          <a:schemeClr val="dk1"/>
                        </a:solidFill>
                        <a:latin typeface="+mn-lt"/>
                        <a:ea typeface="+mn-ea"/>
                        <a:cs typeface="+mn-cs"/>
                      </a:endParaRPr>
                    </a:p>
                  </a:txBody>
                  <a:tcPr/>
                </a:tc>
                <a:tc>
                  <a:txBody>
                    <a:bodyPr/>
                    <a:lstStyle/>
                    <a:p>
                      <a:r>
                        <a:rPr lang="en-US" sz="1600" kern="1200" dirty="0" smtClean="0"/>
                        <a:t>00a</a:t>
                      </a:r>
                      <a:endParaRPr lang="en-US" sz="1600" kern="1200" dirty="0" smtClean="0">
                        <a:solidFill>
                          <a:schemeClr val="dk1"/>
                        </a:solidFill>
                        <a:latin typeface="+mn-lt"/>
                        <a:ea typeface="+mn-ea"/>
                        <a:cs typeface="+mn-cs"/>
                      </a:endParaRPr>
                    </a:p>
                  </a:txBody>
                  <a:tcPr/>
                </a:tc>
                <a:tc>
                  <a:txBody>
                    <a:bodyPr/>
                    <a:lstStyle/>
                    <a:p>
                      <a:r>
                        <a:rPr lang="en-US" sz="1600" kern="1200" dirty="0" smtClean="0"/>
                        <a:t>0</a:t>
                      </a:r>
                      <a:endParaRPr lang="en-US" sz="1600" kern="1200" dirty="0" smtClean="0">
                        <a:solidFill>
                          <a:schemeClr val="dk1"/>
                        </a:solidFill>
                        <a:latin typeface="+mn-lt"/>
                        <a:ea typeface="+mn-ea"/>
                        <a:cs typeface="+mn-cs"/>
                      </a:endParaRPr>
                    </a:p>
                  </a:txBody>
                  <a:tcPr/>
                </a:tc>
              </a:tr>
              <a:tr h="326987">
                <a:tc>
                  <a:txBody>
                    <a:bodyPr/>
                    <a:lstStyle/>
                    <a:p>
                      <a:r>
                        <a:rPr lang="en-US" sz="1600" kern="1200" dirty="0" smtClean="0"/>
                        <a:t>1</a:t>
                      </a:r>
                      <a:endParaRPr lang="en-US" sz="1600" b="1" kern="1200" dirty="0" smtClean="0">
                        <a:solidFill>
                          <a:schemeClr val="accent1">
                            <a:lumMod val="50000"/>
                          </a:schemeClr>
                        </a:solidFill>
                        <a:latin typeface="+mn-lt"/>
                        <a:ea typeface="+mn-ea"/>
                        <a:cs typeface="+mn-cs"/>
                      </a:endParaRPr>
                    </a:p>
                  </a:txBody>
                  <a:tcPr/>
                </a:tc>
                <a:tc>
                  <a:txBody>
                    <a:bodyPr/>
                    <a:lstStyle/>
                    <a:p>
                      <a:r>
                        <a:rPr lang="en-US" sz="1600" kern="1200" dirty="0" smtClean="0"/>
                        <a:t>00b</a:t>
                      </a:r>
                      <a:endParaRPr lang="en-US" sz="1600" b="1" kern="1200" dirty="0" smtClean="0">
                        <a:solidFill>
                          <a:schemeClr val="accent1">
                            <a:lumMod val="50000"/>
                          </a:schemeClr>
                        </a:solidFill>
                        <a:latin typeface="+mn-lt"/>
                        <a:ea typeface="+mn-ea"/>
                        <a:cs typeface="+mn-cs"/>
                      </a:endParaRPr>
                    </a:p>
                  </a:txBody>
                  <a:tcPr/>
                </a:tc>
                <a:tc>
                  <a:txBody>
                    <a:bodyPr/>
                    <a:lstStyle/>
                    <a:p>
                      <a:r>
                        <a:rPr lang="en-US" sz="1600" kern="1200" dirty="0" smtClean="0"/>
                        <a:t>0</a:t>
                      </a:r>
                      <a:endParaRPr lang="en-US" sz="1600" b="1" kern="1200" dirty="0" smtClean="0">
                        <a:solidFill>
                          <a:schemeClr val="accent1">
                            <a:lumMod val="50000"/>
                          </a:schemeClr>
                        </a:solidFill>
                        <a:latin typeface="+mn-lt"/>
                        <a:ea typeface="+mn-ea"/>
                        <a:cs typeface="+mn-cs"/>
                      </a:endParaRPr>
                    </a:p>
                  </a:txBody>
                  <a:tcPr/>
                </a:tc>
              </a:tr>
              <a:tr h="326987">
                <a:tc>
                  <a:txBody>
                    <a:bodyPr/>
                    <a:lstStyle/>
                    <a:p>
                      <a:r>
                        <a:rPr lang="en-US" sz="1600" dirty="0" smtClean="0"/>
                        <a:t>2</a:t>
                      </a:r>
                      <a:endParaRPr lang="en-US" sz="1600" dirty="0"/>
                    </a:p>
                  </a:txBody>
                  <a:tcPr/>
                </a:tc>
                <a:tc>
                  <a:txBody>
                    <a:bodyPr/>
                    <a:lstStyle/>
                    <a:p>
                      <a:r>
                        <a:rPr lang="en-US" sz="1600" dirty="0" smtClean="0"/>
                        <a:t>00c</a:t>
                      </a:r>
                      <a:endParaRPr lang="en-US" sz="1600" dirty="0"/>
                    </a:p>
                  </a:txBody>
                  <a:tcPr/>
                </a:tc>
                <a:tc>
                  <a:txBody>
                    <a:bodyPr/>
                    <a:lstStyle/>
                    <a:p>
                      <a:r>
                        <a:rPr lang="en-US" sz="1600" dirty="0" smtClean="0"/>
                        <a:t>0</a:t>
                      </a:r>
                      <a:endParaRPr lang="en-US" sz="1600" dirty="0"/>
                    </a:p>
                  </a:txBody>
                  <a:tcPr/>
                </a:tc>
              </a:tr>
              <a:tr h="326987">
                <a:tc>
                  <a:txBody>
                    <a:bodyPr/>
                    <a:lstStyle/>
                    <a:p>
                      <a:r>
                        <a:rPr lang="en-US" sz="1600" kern="1200" dirty="0" smtClean="0"/>
                        <a:t>3</a:t>
                      </a:r>
                      <a:endParaRPr lang="en-US" sz="1600" kern="1200" dirty="0" smtClean="0">
                        <a:solidFill>
                          <a:schemeClr val="dk1"/>
                        </a:solidFill>
                        <a:latin typeface="+mn-lt"/>
                        <a:ea typeface="+mn-ea"/>
                        <a:cs typeface="+mn-cs"/>
                      </a:endParaRPr>
                    </a:p>
                  </a:txBody>
                  <a:tcPr/>
                </a:tc>
                <a:tc>
                  <a:txBody>
                    <a:bodyPr/>
                    <a:lstStyle/>
                    <a:p>
                      <a:r>
                        <a:rPr lang="en-US" sz="1600" kern="1200" dirty="0" smtClean="0"/>
                        <a:t>00d</a:t>
                      </a:r>
                      <a:endParaRPr lang="en-US" sz="1600" kern="1200" dirty="0" smtClean="0">
                        <a:solidFill>
                          <a:schemeClr val="dk1"/>
                        </a:solidFill>
                        <a:latin typeface="+mn-lt"/>
                        <a:ea typeface="+mn-ea"/>
                        <a:cs typeface="+mn-cs"/>
                      </a:endParaRPr>
                    </a:p>
                  </a:txBody>
                  <a:tcPr/>
                </a:tc>
                <a:tc>
                  <a:txBody>
                    <a:bodyPr/>
                    <a:lstStyle/>
                    <a:p>
                      <a:r>
                        <a:rPr lang="en-US" sz="1600" kern="1200" dirty="0" smtClean="0"/>
                        <a:t>0</a:t>
                      </a:r>
                      <a:endParaRPr lang="en-US" sz="1600" kern="1200" dirty="0" smtClean="0">
                        <a:solidFill>
                          <a:schemeClr val="dk1"/>
                        </a:solidFill>
                        <a:latin typeface="+mn-lt"/>
                        <a:ea typeface="+mn-ea"/>
                        <a:cs typeface="+mn-cs"/>
                      </a:endParaRPr>
                    </a:p>
                  </a:txBody>
                  <a:tcPr/>
                </a:tc>
              </a:tr>
              <a:tr h="326987">
                <a:tc>
                  <a:txBody>
                    <a:bodyPr/>
                    <a:lstStyle/>
                    <a:p>
                      <a:r>
                        <a:rPr lang="en-US" sz="1600" dirty="0" smtClean="0"/>
                        <a:t>4</a:t>
                      </a:r>
                      <a:endParaRPr lang="en-US" sz="1600" dirty="0"/>
                    </a:p>
                  </a:txBody>
                  <a:tcPr/>
                </a:tc>
                <a:tc>
                  <a:txBody>
                    <a:bodyPr/>
                    <a:lstStyle/>
                    <a:p>
                      <a:r>
                        <a:rPr lang="en-US" sz="1600" dirty="0" smtClean="0"/>
                        <a:t>00e</a:t>
                      </a:r>
                      <a:endParaRPr lang="en-US" sz="1600" dirty="0"/>
                    </a:p>
                  </a:txBody>
                  <a:tcPr/>
                </a:tc>
                <a:tc>
                  <a:txBody>
                    <a:bodyPr/>
                    <a:lstStyle/>
                    <a:p>
                      <a:r>
                        <a:rPr lang="en-US" sz="1600" dirty="0" smtClean="0"/>
                        <a:t>1</a:t>
                      </a:r>
                      <a:endParaRPr lang="en-US" sz="1600" dirty="0"/>
                    </a:p>
                  </a:txBody>
                  <a:tcPr/>
                </a:tc>
              </a:tr>
              <a:tr h="326987">
                <a:tc>
                  <a:txBody>
                    <a:bodyPr/>
                    <a:lstStyle/>
                    <a:p>
                      <a:r>
                        <a:rPr lang="en-US" sz="1600" dirty="0" smtClean="0"/>
                        <a:t>5</a:t>
                      </a:r>
                      <a:endParaRPr lang="en-US" sz="1600" dirty="0"/>
                    </a:p>
                  </a:txBody>
                  <a:tcPr/>
                </a:tc>
                <a:tc>
                  <a:txBody>
                    <a:bodyPr/>
                    <a:lstStyle/>
                    <a:p>
                      <a:r>
                        <a:rPr lang="en-US" sz="1600" dirty="0" smtClean="0"/>
                        <a:t>00f</a:t>
                      </a:r>
                      <a:endParaRPr lang="en-US" sz="1600" dirty="0"/>
                    </a:p>
                  </a:txBody>
                  <a:tcPr/>
                </a:tc>
                <a:tc>
                  <a:txBody>
                    <a:bodyPr/>
                    <a:lstStyle/>
                    <a:p>
                      <a:r>
                        <a:rPr lang="en-US" sz="1600" dirty="0" smtClean="0"/>
                        <a:t>1</a:t>
                      </a:r>
                      <a:endParaRPr lang="en-US" sz="1600" dirty="0"/>
                    </a:p>
                  </a:txBody>
                  <a:tcPr/>
                </a:tc>
              </a:tr>
              <a:tr h="326987">
                <a:tc>
                  <a:txBody>
                    <a:bodyPr/>
                    <a:lstStyle/>
                    <a:p>
                      <a:pPr marL="0" algn="l" defTabSz="914400" rtl="0" eaLnBrk="1" latinLnBrk="0" hangingPunct="1"/>
                      <a:r>
                        <a:rPr lang="en-US" sz="1600" kern="1200" dirty="0" smtClean="0"/>
                        <a:t>6</a:t>
                      </a:r>
                      <a:endParaRPr lang="en-US" sz="1600" b="1" kern="1200" dirty="0" smtClean="0">
                        <a:solidFill>
                          <a:schemeClr val="accent1">
                            <a:lumMod val="50000"/>
                          </a:schemeClr>
                        </a:solidFill>
                        <a:latin typeface="+mn-lt"/>
                        <a:ea typeface="+mn-ea"/>
                        <a:cs typeface="+mn-cs"/>
                      </a:endParaRPr>
                    </a:p>
                  </a:txBody>
                  <a:tcPr/>
                </a:tc>
                <a:tc>
                  <a:txBody>
                    <a:bodyPr/>
                    <a:lstStyle/>
                    <a:p>
                      <a:pPr marL="0" algn="l" defTabSz="914400" rtl="0" eaLnBrk="1" latinLnBrk="0" hangingPunct="1"/>
                      <a:r>
                        <a:rPr lang="en-US" sz="1600" kern="1200" dirty="0" smtClean="0"/>
                        <a:t>0a0</a:t>
                      </a:r>
                      <a:endParaRPr lang="en-US" sz="1600" b="1" kern="1200" dirty="0" smtClean="0">
                        <a:solidFill>
                          <a:schemeClr val="accent1">
                            <a:lumMod val="50000"/>
                          </a:schemeClr>
                        </a:solidFill>
                        <a:latin typeface="+mn-lt"/>
                        <a:ea typeface="+mn-ea"/>
                        <a:cs typeface="+mn-cs"/>
                      </a:endParaRPr>
                    </a:p>
                  </a:txBody>
                  <a:tcPr/>
                </a:tc>
                <a:tc>
                  <a:txBody>
                    <a:bodyPr/>
                    <a:lstStyle/>
                    <a:p>
                      <a:pPr marL="0" algn="l" defTabSz="914400" rtl="0" eaLnBrk="1" latinLnBrk="0" hangingPunct="1"/>
                      <a:r>
                        <a:rPr lang="en-US" sz="1600" kern="1200" dirty="0" smtClean="0"/>
                        <a:t>1</a:t>
                      </a:r>
                      <a:endParaRPr lang="en-US" sz="1600" b="1" kern="1200" dirty="0" smtClean="0">
                        <a:solidFill>
                          <a:schemeClr val="accent1">
                            <a:lumMod val="50000"/>
                          </a:schemeClr>
                        </a:solidFill>
                        <a:latin typeface="+mn-lt"/>
                        <a:ea typeface="+mn-ea"/>
                        <a:cs typeface="+mn-cs"/>
                      </a:endParaRPr>
                    </a:p>
                  </a:txBody>
                  <a:tcPr/>
                </a:tc>
              </a:tr>
              <a:tr h="326987">
                <a:tc>
                  <a:txBody>
                    <a:bodyPr/>
                    <a:lstStyle/>
                    <a:p>
                      <a:r>
                        <a:rPr lang="en-US" sz="1600" dirty="0" smtClean="0"/>
                        <a:t>7</a:t>
                      </a:r>
                      <a:endParaRPr lang="en-US" sz="1600" dirty="0"/>
                    </a:p>
                  </a:txBody>
                  <a:tcPr/>
                </a:tc>
                <a:tc>
                  <a:txBody>
                    <a:bodyPr/>
                    <a:lstStyle/>
                    <a:p>
                      <a:r>
                        <a:rPr lang="en-US" sz="1600" dirty="0" smtClean="0"/>
                        <a:t>0b0</a:t>
                      </a:r>
                      <a:endParaRPr lang="en-US" sz="1600" dirty="0"/>
                    </a:p>
                  </a:txBody>
                  <a:tcPr/>
                </a:tc>
                <a:tc>
                  <a:txBody>
                    <a:bodyPr/>
                    <a:lstStyle/>
                    <a:p>
                      <a:r>
                        <a:rPr lang="en-US" sz="1600" dirty="0" smtClean="0"/>
                        <a:t>1</a:t>
                      </a:r>
                      <a:endParaRPr lang="en-US" sz="1600" dirty="0"/>
                    </a:p>
                  </a:txBody>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222549059"/>
              </p:ext>
            </p:extLst>
          </p:nvPr>
        </p:nvGraphicFramePr>
        <p:xfrm>
          <a:off x="914400" y="2590800"/>
          <a:ext cx="5105400" cy="741680"/>
        </p:xfrm>
        <a:graphic>
          <a:graphicData uri="http://schemas.openxmlformats.org/drawingml/2006/table">
            <a:tbl>
              <a:tblPr firstRow="1" bandRow="1">
                <a:tableStyleId>{21E4AEA4-8DFA-4A89-87EB-49C32662AFE0}</a:tableStyleId>
              </a:tblPr>
              <a:tblGrid>
                <a:gridCol w="1701800"/>
                <a:gridCol w="1701800"/>
                <a:gridCol w="1701800"/>
              </a:tblGrid>
              <a:tr h="370840">
                <a:tc>
                  <a:txBody>
                    <a:bodyPr/>
                    <a:lstStyle/>
                    <a:p>
                      <a:r>
                        <a:rPr lang="en-US" dirty="0" smtClean="0"/>
                        <a:t>Source</a:t>
                      </a:r>
                      <a:endParaRPr lang="en-US" dirty="0"/>
                    </a:p>
                  </a:txBody>
                  <a:tcPr/>
                </a:tc>
                <a:tc>
                  <a:txBody>
                    <a:bodyPr/>
                    <a:lstStyle/>
                    <a:p>
                      <a:r>
                        <a:rPr lang="en-US" dirty="0" smtClean="0"/>
                        <a:t>Destination</a:t>
                      </a:r>
                      <a:endParaRPr lang="en-US" dirty="0"/>
                    </a:p>
                  </a:txBody>
                  <a:tcPr/>
                </a:tc>
                <a:tc>
                  <a:txBody>
                    <a:bodyPr/>
                    <a:lstStyle/>
                    <a:p>
                      <a:r>
                        <a:rPr lang="en-US" dirty="0" smtClean="0"/>
                        <a:t>Data</a:t>
                      </a:r>
                      <a:endParaRPr lang="en-US" dirty="0"/>
                    </a:p>
                  </a:txBody>
                  <a:tcPr/>
                </a:tc>
              </a:tr>
              <a:tr h="370840">
                <a:tc>
                  <a:txBody>
                    <a:bodyPr/>
                    <a:lstStyle/>
                    <a:p>
                      <a:r>
                        <a:rPr lang="en-US" dirty="0" smtClean="0"/>
                        <a:t>00b</a:t>
                      </a:r>
                      <a:endParaRPr lang="en-US" dirty="0"/>
                    </a:p>
                  </a:txBody>
                  <a:tcPr/>
                </a:tc>
                <a:tc>
                  <a:txBody>
                    <a:bodyPr/>
                    <a:lstStyle/>
                    <a:p>
                      <a:r>
                        <a:rPr lang="en-US" dirty="0" smtClean="0"/>
                        <a:t>0a0</a:t>
                      </a:r>
                      <a:endParaRPr lang="en-US" dirty="0"/>
                    </a:p>
                  </a:txBody>
                  <a:tcPr/>
                </a:tc>
                <a:tc>
                  <a:txBody>
                    <a:bodyPr/>
                    <a:lstStyle/>
                    <a:p>
                      <a:r>
                        <a:rPr lang="en-US" dirty="0" smtClean="0"/>
                        <a:t>3366</a:t>
                      </a:r>
                      <a:endParaRPr lang="en-US" dirty="0"/>
                    </a:p>
                  </a:txBody>
                  <a:tcPr/>
                </a:tc>
              </a:tr>
            </a:tbl>
          </a:graphicData>
        </a:graphic>
      </p:graphicFrame>
      <p:sp>
        <p:nvSpPr>
          <p:cNvPr id="23" name="Rectangle 22"/>
          <p:cNvSpPr/>
          <p:nvPr/>
        </p:nvSpPr>
        <p:spPr>
          <a:xfrm>
            <a:off x="1981200" y="3886200"/>
            <a:ext cx="762000" cy="381000"/>
          </a:xfrm>
          <a:prstGeom prst="rect">
            <a:avLst/>
          </a:prstGeom>
          <a:solidFill>
            <a:srgbClr val="CEEAB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3366</a:t>
            </a:r>
            <a:endParaRPr lang="en-US" sz="2000" dirty="0">
              <a:solidFill>
                <a:schemeClr val="tx1"/>
              </a:solidFill>
            </a:endParaRPr>
          </a:p>
        </p:txBody>
      </p:sp>
      <p:sp>
        <p:nvSpPr>
          <p:cNvPr id="25" name="TextBox 24"/>
          <p:cNvSpPr txBox="1"/>
          <p:nvPr/>
        </p:nvSpPr>
        <p:spPr>
          <a:xfrm>
            <a:off x="2743200" y="3505200"/>
            <a:ext cx="1371600" cy="1323439"/>
          </a:xfrm>
          <a:prstGeom prst="rect">
            <a:avLst/>
          </a:prstGeo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Message is for remote host process</a:t>
            </a:r>
            <a:endParaRPr lang="en-US" sz="2000" dirty="0"/>
          </a:p>
        </p:txBody>
      </p:sp>
    </p:spTree>
    <p:extLst>
      <p:ext uri="{BB962C8B-B14F-4D97-AF65-F5344CB8AC3E}">
        <p14:creationId xmlns:p14="http://schemas.microsoft.com/office/powerpoint/2010/main" val="40205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amond(in)">
                                      <p:cBhvr>
                                        <p:cTn id="20" dur="1000"/>
                                        <p:tgtEl>
                                          <p:spTgt spid="25"/>
                                        </p:tgtEl>
                                      </p:cBhvr>
                                    </p:animEffect>
                                  </p:childTnLst>
                                </p:cTn>
                              </p:par>
                            </p:childTnLst>
                          </p:cTn>
                        </p:par>
                        <p:par>
                          <p:cTn id="21" fill="hold">
                            <p:stCondLst>
                              <p:cond delay="1000"/>
                            </p:stCondLst>
                            <p:childTnLst>
                              <p:par>
                                <p:cTn id="22" presetID="0" presetClass="path" presetSubtype="0" accel="50000" decel="50000" fill="hold" grpId="1" nodeType="afterEffect">
                                  <p:stCondLst>
                                    <p:cond delay="0"/>
                                  </p:stCondLst>
                                  <p:childTnLst>
                                    <p:animMotion origin="layout" path="M 0 0 C 0.00451 0.02798 0.00208 0.04278 0.00139 0.07794 C 0.0026 0.11494 -0.00452 0.11609 0.01041 0.10892 C 0.02361 0.11054 0.03611 0.11401 0.0493 0.11586 C 0.07066 0.12349 0.10451 0.12049 0.12205 0.12118 C 0.15295 0.12026 0.1868 0.11609 0.21823 0.11933 C 0.21337 0.13783 0.21614 0.12534 0.21823 0.1679 C 0.2184 0.1709 0.21944 0.17645 0.21944 0.17645 " pathEditMode="relative" ptsTypes="fffffffA">
                                      <p:cBhvr>
                                        <p:cTn id="23" dur="2000" fill="hold"/>
                                        <p:tgtEl>
                                          <p:spTgt spid="23"/>
                                        </p:tgtEl>
                                        <p:attrNameLst>
                                          <p:attrName>ppt_x</p:attrName>
                                          <p:attrName>ppt_y</p:attrName>
                                        </p:attrNameLst>
                                      </p:cBhvr>
                                    </p:animMotion>
                                  </p:childTnLst>
                                </p:cTn>
                              </p:par>
                            </p:childTnLst>
                          </p:cTn>
                        </p:par>
                        <p:par>
                          <p:cTn id="24" fill="hold">
                            <p:stCondLst>
                              <p:cond delay="3000"/>
                            </p:stCondLst>
                            <p:childTnLst>
                              <p:par>
                                <p:cTn id="25" presetID="8" presetClass="exit" presetSubtype="16" fill="hold" grpId="1" nodeType="afterEffect">
                                  <p:stCondLst>
                                    <p:cond delay="0"/>
                                  </p:stCondLst>
                                  <p:childTnLst>
                                    <p:animEffect transition="out" filter="diamond(in)">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Agenda</a:t>
            </a:r>
            <a:endParaRPr lang="en-US" sz="4800" b="1" dirty="0"/>
          </a:p>
        </p:txBody>
      </p:sp>
      <p:sp>
        <p:nvSpPr>
          <p:cNvPr id="3" name="Content Placeholder 2"/>
          <p:cNvSpPr>
            <a:spLocks noGrp="1"/>
          </p:cNvSpPr>
          <p:nvPr>
            <p:ph idx="1"/>
          </p:nvPr>
        </p:nvSpPr>
        <p:spPr/>
        <p:txBody>
          <a:bodyPr>
            <a:normAutofit/>
          </a:bodyPr>
          <a:lstStyle/>
          <a:p>
            <a:r>
              <a:rPr lang="en-US" sz="3200" dirty="0" smtClean="0">
                <a:solidFill>
                  <a:schemeClr val="tx1">
                    <a:lumMod val="50000"/>
                    <a:lumOff val="50000"/>
                  </a:schemeClr>
                </a:solidFill>
              </a:rPr>
              <a:t>Introduction to MPJ Express</a:t>
            </a:r>
          </a:p>
          <a:p>
            <a:r>
              <a:rPr lang="en-US" sz="3200" dirty="0" smtClean="0">
                <a:solidFill>
                  <a:schemeClr val="tx1">
                    <a:lumMod val="50000"/>
                    <a:lumOff val="50000"/>
                  </a:schemeClr>
                </a:solidFill>
              </a:rPr>
              <a:t>Native Device</a:t>
            </a:r>
          </a:p>
          <a:p>
            <a:r>
              <a:rPr lang="en-US" sz="3200" dirty="0" smtClean="0">
                <a:solidFill>
                  <a:schemeClr val="tx1">
                    <a:lumMod val="50000"/>
                    <a:lumOff val="50000"/>
                  </a:schemeClr>
                </a:solidFill>
              </a:rPr>
              <a:t>Hybrid Device</a:t>
            </a:r>
          </a:p>
          <a:p>
            <a:r>
              <a:rPr lang="en-US" sz="3200" dirty="0" smtClean="0">
                <a:solidFill>
                  <a:schemeClr val="accent6">
                    <a:lumMod val="75000"/>
                  </a:schemeClr>
                </a:solidFill>
              </a:rPr>
              <a:t>Performance Evaluation:</a:t>
            </a:r>
          </a:p>
          <a:p>
            <a:pPr lvl="1"/>
            <a:r>
              <a:rPr lang="en-US" dirty="0">
                <a:solidFill>
                  <a:schemeClr val="accent6">
                    <a:lumMod val="75000"/>
                  </a:schemeClr>
                </a:solidFill>
              </a:rPr>
              <a:t>Point-to-Point Communication</a:t>
            </a:r>
          </a:p>
          <a:p>
            <a:pPr lvl="1"/>
            <a:r>
              <a:rPr lang="en-US" dirty="0">
                <a:solidFill>
                  <a:schemeClr val="accent6">
                    <a:lumMod val="75000"/>
                  </a:schemeClr>
                </a:solidFill>
              </a:rPr>
              <a:t>Collective Communication</a:t>
            </a:r>
          </a:p>
          <a:p>
            <a:pPr lvl="1"/>
            <a:r>
              <a:rPr lang="en-US" dirty="0">
                <a:solidFill>
                  <a:schemeClr val="accent6">
                    <a:lumMod val="75000"/>
                  </a:schemeClr>
                </a:solidFill>
              </a:rPr>
              <a:t>Java NAS Parallel Benchmarks</a:t>
            </a:r>
          </a:p>
          <a:p>
            <a:pPr lvl="1"/>
            <a:r>
              <a:rPr lang="en-US" dirty="0">
                <a:solidFill>
                  <a:schemeClr val="accent6">
                    <a:lumMod val="75000"/>
                  </a:schemeClr>
                </a:solidFill>
              </a:rPr>
              <a:t>Java Gadget </a:t>
            </a:r>
            <a:r>
              <a:rPr lang="en-US" dirty="0" smtClean="0">
                <a:solidFill>
                  <a:schemeClr val="accent6">
                    <a:lumMod val="75000"/>
                  </a:schemeClr>
                </a:solidFill>
              </a:rPr>
              <a:t>2</a:t>
            </a:r>
            <a:endParaRPr lang="en-US" sz="3200" dirty="0" smtClean="0">
              <a:solidFill>
                <a:schemeClr val="accent6">
                  <a:lumMod val="75000"/>
                </a:schemeClr>
              </a:solidFill>
            </a:endParaRPr>
          </a:p>
          <a:p>
            <a:r>
              <a:rPr lang="en-US" sz="3200" dirty="0" smtClean="0">
                <a:solidFill>
                  <a:schemeClr val="tx1"/>
                </a:solidFill>
              </a:rPr>
              <a:t>Summary</a:t>
            </a:r>
          </a:p>
        </p:txBody>
      </p:sp>
      <p:sp>
        <p:nvSpPr>
          <p:cNvPr id="5" name="Slide Number Placeholder 4"/>
          <p:cNvSpPr>
            <a:spLocks noGrp="1"/>
          </p:cNvSpPr>
          <p:nvPr>
            <p:ph type="sldNum" sz="quarter" idx="11"/>
          </p:nvPr>
        </p:nvSpPr>
        <p:spPr/>
        <p:txBody>
          <a:bodyPr/>
          <a:lstStyle/>
          <a:p>
            <a:fld id="{88AE5AEC-53AF-4AC7-9001-4C10E3367F22}" type="slidenum">
              <a:rPr lang="en-US" smtClean="0"/>
              <a:t>18</a:t>
            </a:fld>
            <a:endParaRPr lang="en-US" dirty="0"/>
          </a:p>
        </p:txBody>
      </p:sp>
    </p:spTree>
    <p:extLst>
      <p:ext uri="{BB962C8B-B14F-4D97-AF65-F5344CB8AC3E}">
        <p14:creationId xmlns:p14="http://schemas.microsoft.com/office/powerpoint/2010/main" val="505426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Point-to-Point Communication</a:t>
            </a:r>
            <a:endParaRPr lang="en-US" dirty="0"/>
          </a:p>
        </p:txBody>
      </p:sp>
      <p:sp>
        <p:nvSpPr>
          <p:cNvPr id="3" name="Slide Number Placeholder 2"/>
          <p:cNvSpPr>
            <a:spLocks noGrp="1"/>
          </p:cNvSpPr>
          <p:nvPr>
            <p:ph type="sldNum" sz="quarter" idx="11"/>
          </p:nvPr>
        </p:nvSpPr>
        <p:spPr/>
        <p:txBody>
          <a:bodyPr/>
          <a:lstStyle/>
          <a:p>
            <a:fld id="{88AE5AEC-53AF-4AC7-9001-4C10E3367F22}" type="slidenum">
              <a:rPr lang="en-US" smtClean="0"/>
              <a:t>19</a:t>
            </a:fld>
            <a:endParaRPr lang="en-US" dirty="0"/>
          </a:p>
        </p:txBody>
      </p:sp>
      <p:graphicFrame>
        <p:nvGraphicFramePr>
          <p:cNvPr id="7" name="Chart 6"/>
          <p:cNvGraphicFramePr/>
          <p:nvPr>
            <p:extLst>
              <p:ext uri="{D42A27DB-BD31-4B8C-83A1-F6EECF244321}">
                <p14:modId xmlns:p14="http://schemas.microsoft.com/office/powerpoint/2010/main" val="1237825147"/>
              </p:ext>
            </p:extLst>
          </p:nvPr>
        </p:nvGraphicFramePr>
        <p:xfrm>
          <a:off x="381000" y="1066800"/>
          <a:ext cx="3840480" cy="2194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111394282"/>
              </p:ext>
            </p:extLst>
          </p:nvPr>
        </p:nvGraphicFramePr>
        <p:xfrm>
          <a:off x="4724400" y="1082040"/>
          <a:ext cx="3840480"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668324881"/>
              </p:ext>
            </p:extLst>
          </p:nvPr>
        </p:nvGraphicFramePr>
        <p:xfrm>
          <a:off x="412047" y="3657600"/>
          <a:ext cx="384048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1963905688"/>
              </p:ext>
            </p:extLst>
          </p:nvPr>
        </p:nvGraphicFramePr>
        <p:xfrm>
          <a:off x="4724400" y="3668245"/>
          <a:ext cx="3840480" cy="21945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85800" y="3276600"/>
            <a:ext cx="3029484" cy="338554"/>
          </a:xfrm>
          <a:prstGeom prst="rect">
            <a:avLst/>
          </a:prstGeom>
          <a:noFill/>
        </p:spPr>
        <p:txBody>
          <a:bodyPr wrap="none" rtlCol="0">
            <a:spAutoFit/>
          </a:bodyPr>
          <a:lstStyle/>
          <a:p>
            <a:r>
              <a:rPr lang="en-US" sz="1600" b="1" dirty="0"/>
              <a:t>Latency across </a:t>
            </a:r>
            <a:r>
              <a:rPr lang="en-US" sz="1600" b="1" dirty="0" smtClean="0"/>
              <a:t>Gigabit </a:t>
            </a:r>
            <a:r>
              <a:rPr lang="en-US" sz="1600" b="1" dirty="0"/>
              <a:t>Ethernet</a:t>
            </a:r>
          </a:p>
        </p:txBody>
      </p:sp>
      <p:sp>
        <p:nvSpPr>
          <p:cNvPr id="12" name="TextBox 11"/>
          <p:cNvSpPr txBox="1"/>
          <p:nvPr/>
        </p:nvSpPr>
        <p:spPr>
          <a:xfrm>
            <a:off x="5089486" y="3288268"/>
            <a:ext cx="3290773" cy="338554"/>
          </a:xfrm>
          <a:prstGeom prst="rect">
            <a:avLst/>
          </a:prstGeom>
          <a:noFill/>
        </p:spPr>
        <p:txBody>
          <a:bodyPr wrap="none" rtlCol="0">
            <a:spAutoFit/>
          </a:bodyPr>
          <a:lstStyle>
            <a:defPPr>
              <a:defRPr lang="en-US"/>
            </a:defPPr>
            <a:lvl1pPr>
              <a:defRPr sz="1200"/>
            </a:lvl1pPr>
          </a:lstStyle>
          <a:p>
            <a:r>
              <a:rPr lang="en-US" sz="1600" b="1" dirty="0"/>
              <a:t>Bandwidth across Gigabit Ethernet</a:t>
            </a:r>
          </a:p>
        </p:txBody>
      </p:sp>
      <p:sp>
        <p:nvSpPr>
          <p:cNvPr id="14" name="TextBox 13"/>
          <p:cNvSpPr txBox="1"/>
          <p:nvPr/>
        </p:nvSpPr>
        <p:spPr>
          <a:xfrm>
            <a:off x="768232" y="5890736"/>
            <a:ext cx="2497287" cy="338554"/>
          </a:xfrm>
          <a:prstGeom prst="rect">
            <a:avLst/>
          </a:prstGeom>
          <a:noFill/>
        </p:spPr>
        <p:txBody>
          <a:bodyPr wrap="none" rtlCol="0">
            <a:spAutoFit/>
          </a:bodyPr>
          <a:lstStyle/>
          <a:p>
            <a:r>
              <a:rPr lang="en-US" sz="1600" b="1" dirty="0"/>
              <a:t>Latency across </a:t>
            </a:r>
            <a:r>
              <a:rPr lang="en-US" sz="1600" b="1" dirty="0" err="1"/>
              <a:t>InfiniBand</a:t>
            </a:r>
            <a:endParaRPr lang="en-US" sz="1600" b="1" dirty="0"/>
          </a:p>
        </p:txBody>
      </p:sp>
      <p:sp>
        <p:nvSpPr>
          <p:cNvPr id="15" name="TextBox 14"/>
          <p:cNvSpPr txBox="1"/>
          <p:nvPr/>
        </p:nvSpPr>
        <p:spPr>
          <a:xfrm>
            <a:off x="5327834" y="5890736"/>
            <a:ext cx="2758576" cy="338554"/>
          </a:xfrm>
          <a:prstGeom prst="rect">
            <a:avLst/>
          </a:prstGeom>
          <a:noFill/>
        </p:spPr>
        <p:txBody>
          <a:bodyPr wrap="none" rtlCol="0">
            <a:spAutoFit/>
          </a:bodyPr>
          <a:lstStyle>
            <a:defPPr>
              <a:defRPr lang="en-US"/>
            </a:defPPr>
            <a:lvl1pPr>
              <a:defRPr sz="1200"/>
            </a:lvl1pPr>
          </a:lstStyle>
          <a:p>
            <a:r>
              <a:rPr lang="en-US" sz="1600" b="1" dirty="0"/>
              <a:t>Bandwidth across </a:t>
            </a:r>
            <a:r>
              <a:rPr lang="en-US" sz="1600" b="1" dirty="0" err="1"/>
              <a:t>InfiniBand</a:t>
            </a:r>
            <a:endParaRPr lang="en-US" sz="1600" b="1" dirty="0"/>
          </a:p>
        </p:txBody>
      </p:sp>
    </p:spTree>
    <p:extLst>
      <p:ext uri="{BB962C8B-B14F-4D97-AF65-F5344CB8AC3E}">
        <p14:creationId xmlns:p14="http://schemas.microsoft.com/office/powerpoint/2010/main" val="18776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P spid="11" grpId="0"/>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Agenda</a:t>
            </a:r>
            <a:endParaRPr lang="en-US" sz="4800" b="1" dirty="0"/>
          </a:p>
        </p:txBody>
      </p:sp>
      <p:sp>
        <p:nvSpPr>
          <p:cNvPr id="3" name="Content Placeholder 2"/>
          <p:cNvSpPr>
            <a:spLocks noGrp="1"/>
          </p:cNvSpPr>
          <p:nvPr>
            <p:ph idx="1"/>
          </p:nvPr>
        </p:nvSpPr>
        <p:spPr/>
        <p:txBody>
          <a:bodyPr>
            <a:normAutofit/>
          </a:bodyPr>
          <a:lstStyle/>
          <a:p>
            <a:r>
              <a:rPr lang="en-US" sz="3200" dirty="0" smtClean="0">
                <a:solidFill>
                  <a:schemeClr val="accent6">
                    <a:lumMod val="75000"/>
                  </a:schemeClr>
                </a:solidFill>
              </a:rPr>
              <a:t>Introduction to MPJ Express: </a:t>
            </a:r>
          </a:p>
          <a:p>
            <a:pPr lvl="1"/>
            <a:r>
              <a:rPr lang="en-US" sz="1800" dirty="0">
                <a:solidFill>
                  <a:schemeClr val="accent6">
                    <a:lumMod val="75000"/>
                  </a:schemeClr>
                </a:solidFill>
              </a:rPr>
              <a:t>MPJ Express </a:t>
            </a:r>
            <a:endParaRPr lang="en-US" sz="1800" dirty="0" smtClean="0">
              <a:solidFill>
                <a:schemeClr val="accent6">
                  <a:lumMod val="75000"/>
                </a:schemeClr>
              </a:solidFill>
            </a:endParaRPr>
          </a:p>
          <a:p>
            <a:pPr lvl="1"/>
            <a:r>
              <a:rPr lang="en-US" sz="1800" smtClean="0">
                <a:solidFill>
                  <a:schemeClr val="accent6">
                    <a:lumMod val="75000"/>
                  </a:schemeClr>
                </a:solidFill>
              </a:rPr>
              <a:t>Java HPC</a:t>
            </a:r>
            <a:endParaRPr lang="en-US" sz="1800" dirty="0" smtClean="0">
              <a:solidFill>
                <a:schemeClr val="accent6">
                  <a:lumMod val="75000"/>
                </a:schemeClr>
              </a:solidFill>
            </a:endParaRPr>
          </a:p>
          <a:p>
            <a:pPr lvl="1"/>
            <a:r>
              <a:rPr lang="en-US" sz="1800" dirty="0" smtClean="0">
                <a:solidFill>
                  <a:schemeClr val="accent6">
                    <a:lumMod val="75000"/>
                  </a:schemeClr>
                </a:solidFill>
              </a:rPr>
              <a:t>MPJ Express Configurations</a:t>
            </a:r>
            <a:endParaRPr lang="en-US" sz="1800" dirty="0">
              <a:solidFill>
                <a:schemeClr val="accent6">
                  <a:lumMod val="75000"/>
                </a:schemeClr>
              </a:solidFill>
            </a:endParaRPr>
          </a:p>
          <a:p>
            <a:pPr lvl="1"/>
            <a:r>
              <a:rPr lang="en-US" sz="1800" dirty="0">
                <a:solidFill>
                  <a:schemeClr val="accent6">
                    <a:lumMod val="75000"/>
                  </a:schemeClr>
                </a:solidFill>
              </a:rPr>
              <a:t>MPJ Express Architecture </a:t>
            </a:r>
            <a:endParaRPr lang="en-US" sz="1800" dirty="0" smtClean="0">
              <a:solidFill>
                <a:schemeClr val="accent6">
                  <a:lumMod val="75000"/>
                </a:schemeClr>
              </a:solidFill>
            </a:endParaRPr>
          </a:p>
          <a:p>
            <a:pPr lvl="1"/>
            <a:r>
              <a:rPr lang="en-US" sz="1800" dirty="0" smtClean="0">
                <a:solidFill>
                  <a:schemeClr val="accent6">
                    <a:lumMod val="75000"/>
                  </a:schemeClr>
                </a:solidFill>
              </a:rPr>
              <a:t>Contributions of this Paper</a:t>
            </a:r>
            <a:endParaRPr lang="en-US" sz="3200" dirty="0" smtClean="0">
              <a:solidFill>
                <a:schemeClr val="accent6">
                  <a:lumMod val="75000"/>
                </a:schemeClr>
              </a:solidFill>
            </a:endParaRPr>
          </a:p>
          <a:p>
            <a:r>
              <a:rPr lang="en-US" sz="3200" dirty="0" smtClean="0">
                <a:solidFill>
                  <a:schemeClr val="tx1"/>
                </a:solidFill>
              </a:rPr>
              <a:t>Native Device</a:t>
            </a:r>
          </a:p>
          <a:p>
            <a:r>
              <a:rPr lang="en-US" sz="3200" dirty="0"/>
              <a:t>Hybrid Device</a:t>
            </a:r>
            <a:endParaRPr lang="en-US" sz="3200" dirty="0" smtClean="0">
              <a:solidFill>
                <a:schemeClr val="tx1"/>
              </a:solidFill>
            </a:endParaRPr>
          </a:p>
          <a:p>
            <a:r>
              <a:rPr lang="en-US" sz="3200" dirty="0" smtClean="0">
                <a:solidFill>
                  <a:schemeClr val="tx1"/>
                </a:solidFill>
              </a:rPr>
              <a:t>Performance Evaluation</a:t>
            </a:r>
          </a:p>
          <a:p>
            <a:r>
              <a:rPr lang="en-US" sz="3200" dirty="0" smtClean="0">
                <a:solidFill>
                  <a:schemeClr val="tx1"/>
                </a:solidFill>
              </a:rPr>
              <a:t>Summary</a:t>
            </a:r>
          </a:p>
        </p:txBody>
      </p:sp>
      <p:sp>
        <p:nvSpPr>
          <p:cNvPr id="5" name="Slide Number Placeholder 4"/>
          <p:cNvSpPr>
            <a:spLocks noGrp="1"/>
          </p:cNvSpPr>
          <p:nvPr>
            <p:ph type="sldNum" sz="quarter" idx="11"/>
          </p:nvPr>
        </p:nvSpPr>
        <p:spPr/>
        <p:txBody>
          <a:bodyPr/>
          <a:lstStyle/>
          <a:p>
            <a:fld id="{88AE5AEC-53AF-4AC7-9001-4C10E3367F22}" type="slidenum">
              <a:rPr lang="en-US" smtClean="0"/>
              <a:t>2</a:t>
            </a:fld>
            <a:endParaRPr lang="en-US" dirty="0"/>
          </a:p>
        </p:txBody>
      </p:sp>
    </p:spTree>
    <p:extLst>
      <p:ext uri="{BB962C8B-B14F-4D97-AF65-F5344CB8AC3E}">
        <p14:creationId xmlns:p14="http://schemas.microsoft.com/office/powerpoint/2010/main" val="157286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Collective </a:t>
            </a:r>
            <a:r>
              <a:rPr lang="en-US" dirty="0" smtClean="0"/>
              <a:t>Communication</a:t>
            </a:r>
            <a:endParaRPr lang="en-US" dirty="0"/>
          </a:p>
        </p:txBody>
      </p:sp>
      <p:sp>
        <p:nvSpPr>
          <p:cNvPr id="3" name="Slide Number Placeholder 2"/>
          <p:cNvSpPr>
            <a:spLocks noGrp="1"/>
          </p:cNvSpPr>
          <p:nvPr>
            <p:ph type="sldNum" sz="quarter" idx="11"/>
          </p:nvPr>
        </p:nvSpPr>
        <p:spPr/>
        <p:txBody>
          <a:bodyPr/>
          <a:lstStyle/>
          <a:p>
            <a:fld id="{88AE5AEC-53AF-4AC7-9001-4C10E3367F22}" type="slidenum">
              <a:rPr lang="en-US" smtClean="0"/>
              <a:t>20</a:t>
            </a:fld>
            <a:endParaRPr lang="en-US" dirty="0"/>
          </a:p>
        </p:txBody>
      </p:sp>
      <p:graphicFrame>
        <p:nvGraphicFramePr>
          <p:cNvPr id="5" name="Chart 4"/>
          <p:cNvGraphicFramePr/>
          <p:nvPr>
            <p:extLst>
              <p:ext uri="{D42A27DB-BD31-4B8C-83A1-F6EECF244321}">
                <p14:modId xmlns:p14="http://schemas.microsoft.com/office/powerpoint/2010/main" val="1118430767"/>
              </p:ext>
            </p:extLst>
          </p:nvPr>
        </p:nvGraphicFramePr>
        <p:xfrm>
          <a:off x="304800" y="1752600"/>
          <a:ext cx="3840480" cy="26517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4447401"/>
            <a:ext cx="3475118" cy="338554"/>
          </a:xfrm>
          <a:prstGeom prst="rect">
            <a:avLst/>
          </a:prstGeom>
          <a:noFill/>
        </p:spPr>
        <p:txBody>
          <a:bodyPr wrap="none" rtlCol="0">
            <a:spAutoFit/>
          </a:bodyPr>
          <a:lstStyle>
            <a:defPPr>
              <a:defRPr lang="en-US"/>
            </a:defPPr>
            <a:lvl1pPr>
              <a:defRPr sz="1200"/>
            </a:lvl1pPr>
          </a:lstStyle>
          <a:p>
            <a:r>
              <a:rPr lang="en-US" sz="1600" b="1" dirty="0" err="1"/>
              <a:t>Bcast</a:t>
            </a:r>
            <a:r>
              <a:rPr lang="en-US" sz="1600" b="1" dirty="0"/>
              <a:t>() </a:t>
            </a:r>
            <a:r>
              <a:rPr lang="en-US" sz="1600" b="1" dirty="0" smtClean="0"/>
              <a:t>(128 </a:t>
            </a:r>
            <a:r>
              <a:rPr lang="en-US" sz="1600" b="1" dirty="0"/>
              <a:t>Cores </a:t>
            </a:r>
            <a:r>
              <a:rPr lang="en-US" sz="1600" b="1" dirty="0" err="1"/>
              <a:t>GigaBit</a:t>
            </a:r>
            <a:r>
              <a:rPr lang="en-US" sz="1600" b="1" dirty="0"/>
              <a:t> Ethernet) </a:t>
            </a:r>
          </a:p>
        </p:txBody>
      </p:sp>
      <p:graphicFrame>
        <p:nvGraphicFramePr>
          <p:cNvPr id="7" name="Chart 6"/>
          <p:cNvGraphicFramePr/>
          <p:nvPr>
            <p:extLst>
              <p:ext uri="{D42A27DB-BD31-4B8C-83A1-F6EECF244321}">
                <p14:modId xmlns:p14="http://schemas.microsoft.com/office/powerpoint/2010/main" val="321533459"/>
              </p:ext>
            </p:extLst>
          </p:nvPr>
        </p:nvGraphicFramePr>
        <p:xfrm>
          <a:off x="4648200" y="1752600"/>
          <a:ext cx="3840480"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022059" y="4447401"/>
            <a:ext cx="2869183" cy="338554"/>
          </a:xfrm>
          <a:prstGeom prst="rect">
            <a:avLst/>
          </a:prstGeom>
          <a:noFill/>
        </p:spPr>
        <p:txBody>
          <a:bodyPr wrap="none" rtlCol="0">
            <a:spAutoFit/>
          </a:bodyPr>
          <a:lstStyle>
            <a:defPPr>
              <a:defRPr lang="en-US"/>
            </a:defPPr>
            <a:lvl1pPr>
              <a:defRPr sz="1200"/>
            </a:lvl1pPr>
          </a:lstStyle>
          <a:p>
            <a:r>
              <a:rPr lang="en-US" sz="1600" b="1" dirty="0" err="1"/>
              <a:t>Bcast</a:t>
            </a:r>
            <a:r>
              <a:rPr lang="en-US" sz="1600" b="1" dirty="0"/>
              <a:t>() (128 Cores </a:t>
            </a:r>
            <a:r>
              <a:rPr lang="en-US" sz="1600" b="1" dirty="0" err="1"/>
              <a:t>InfiniBand</a:t>
            </a:r>
            <a:r>
              <a:rPr lang="en-US" sz="1600" b="1" dirty="0"/>
              <a:t>)</a:t>
            </a:r>
          </a:p>
        </p:txBody>
      </p:sp>
    </p:spTree>
    <p:extLst>
      <p:ext uri="{BB962C8B-B14F-4D97-AF65-F5344CB8AC3E}">
        <p14:creationId xmlns:p14="http://schemas.microsoft.com/office/powerpoint/2010/main" val="2379185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Java NAS Parallel Benchmark</a:t>
            </a:r>
            <a:endParaRPr lang="en-US" dirty="0"/>
          </a:p>
        </p:txBody>
      </p:sp>
      <p:sp>
        <p:nvSpPr>
          <p:cNvPr id="3" name="Slide Number Placeholder 2"/>
          <p:cNvSpPr>
            <a:spLocks noGrp="1"/>
          </p:cNvSpPr>
          <p:nvPr>
            <p:ph type="sldNum" sz="quarter" idx="11"/>
          </p:nvPr>
        </p:nvSpPr>
        <p:spPr/>
        <p:txBody>
          <a:bodyPr/>
          <a:lstStyle/>
          <a:p>
            <a:fld id="{88AE5AEC-53AF-4AC7-9001-4C10E3367F22}" type="slidenum">
              <a:rPr lang="en-US" smtClean="0"/>
              <a:t>21</a:t>
            </a:fld>
            <a:endParaRPr lang="en-US" dirty="0"/>
          </a:p>
        </p:txBody>
      </p:sp>
      <p:graphicFrame>
        <p:nvGraphicFramePr>
          <p:cNvPr id="6" name="Chart 5"/>
          <p:cNvGraphicFramePr/>
          <p:nvPr>
            <p:extLst>
              <p:ext uri="{D42A27DB-BD31-4B8C-83A1-F6EECF244321}">
                <p14:modId xmlns:p14="http://schemas.microsoft.com/office/powerpoint/2010/main" val="424323029"/>
              </p:ext>
            </p:extLst>
          </p:nvPr>
        </p:nvGraphicFramePr>
        <p:xfrm>
          <a:off x="4800600" y="1035410"/>
          <a:ext cx="3840480" cy="2194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597330921"/>
              </p:ext>
            </p:extLst>
          </p:nvPr>
        </p:nvGraphicFramePr>
        <p:xfrm>
          <a:off x="4800600" y="3657600"/>
          <a:ext cx="384048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248400" y="3276600"/>
            <a:ext cx="1348446" cy="338554"/>
          </a:xfrm>
          <a:prstGeom prst="rect">
            <a:avLst/>
          </a:prstGeom>
          <a:noFill/>
        </p:spPr>
        <p:txBody>
          <a:bodyPr wrap="none" rtlCol="0">
            <a:spAutoFit/>
          </a:bodyPr>
          <a:lstStyle/>
          <a:p>
            <a:r>
              <a:rPr lang="en-US" sz="1600" b="1" dirty="0"/>
              <a:t>CG (Class </a:t>
            </a:r>
            <a:r>
              <a:rPr lang="en-US" sz="1600" b="1" dirty="0" smtClean="0"/>
              <a:t>C)</a:t>
            </a:r>
            <a:endParaRPr lang="en-US" sz="1600" b="1" dirty="0"/>
          </a:p>
        </p:txBody>
      </p:sp>
      <p:sp>
        <p:nvSpPr>
          <p:cNvPr id="12" name="Rectangle 11"/>
          <p:cNvSpPr/>
          <p:nvPr/>
        </p:nvSpPr>
        <p:spPr>
          <a:xfrm>
            <a:off x="6297924" y="5867400"/>
            <a:ext cx="1290610" cy="338554"/>
          </a:xfrm>
          <a:prstGeom prst="rect">
            <a:avLst/>
          </a:prstGeom>
        </p:spPr>
        <p:txBody>
          <a:bodyPr wrap="none">
            <a:spAutoFit/>
          </a:bodyPr>
          <a:lstStyle/>
          <a:p>
            <a:r>
              <a:rPr lang="en-US" sz="1600" b="1" dirty="0"/>
              <a:t>EP (Class </a:t>
            </a:r>
            <a:r>
              <a:rPr lang="en-US" sz="1600" b="1" dirty="0" smtClean="0"/>
              <a:t>C)</a:t>
            </a:r>
            <a:endParaRPr lang="en-US" sz="1600" b="1" dirty="0"/>
          </a:p>
        </p:txBody>
      </p:sp>
      <p:graphicFrame>
        <p:nvGraphicFramePr>
          <p:cNvPr id="13" name="Chart 12"/>
          <p:cNvGraphicFramePr/>
          <p:nvPr>
            <p:extLst>
              <p:ext uri="{D42A27DB-BD31-4B8C-83A1-F6EECF244321}">
                <p14:modId xmlns:p14="http://schemas.microsoft.com/office/powerpoint/2010/main" val="2403434463"/>
              </p:ext>
            </p:extLst>
          </p:nvPr>
        </p:nvGraphicFramePr>
        <p:xfrm>
          <a:off x="304800" y="1035410"/>
          <a:ext cx="384048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2123078224"/>
              </p:ext>
            </p:extLst>
          </p:nvPr>
        </p:nvGraphicFramePr>
        <p:xfrm>
          <a:off x="304800" y="3657600"/>
          <a:ext cx="3840480" cy="2194560"/>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1631883" y="3276600"/>
            <a:ext cx="1234633" cy="338554"/>
          </a:xfrm>
          <a:prstGeom prst="rect">
            <a:avLst/>
          </a:prstGeom>
        </p:spPr>
        <p:txBody>
          <a:bodyPr wrap="none">
            <a:spAutoFit/>
          </a:bodyPr>
          <a:lstStyle/>
          <a:p>
            <a:r>
              <a:rPr lang="en-US" sz="1600" b="1" dirty="0"/>
              <a:t>IS (Class C)</a:t>
            </a:r>
          </a:p>
        </p:txBody>
      </p:sp>
      <p:sp>
        <p:nvSpPr>
          <p:cNvPr id="16" name="Rectangle 15"/>
          <p:cNvSpPr/>
          <p:nvPr/>
        </p:nvSpPr>
        <p:spPr>
          <a:xfrm>
            <a:off x="1752600" y="5867400"/>
            <a:ext cx="1298241" cy="338554"/>
          </a:xfrm>
          <a:prstGeom prst="rect">
            <a:avLst/>
          </a:prstGeom>
        </p:spPr>
        <p:txBody>
          <a:bodyPr wrap="none">
            <a:spAutoFit/>
          </a:bodyPr>
          <a:lstStyle/>
          <a:p>
            <a:r>
              <a:rPr lang="en-US" sz="1600" b="1" dirty="0"/>
              <a:t>FT (Class C)</a:t>
            </a:r>
          </a:p>
        </p:txBody>
      </p:sp>
    </p:spTree>
    <p:extLst>
      <p:ext uri="{BB962C8B-B14F-4D97-AF65-F5344CB8AC3E}">
        <p14:creationId xmlns:p14="http://schemas.microsoft.com/office/powerpoint/2010/main" val="1892429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Gadget-2</a:t>
            </a:r>
          </a:p>
        </p:txBody>
      </p:sp>
      <p:sp>
        <p:nvSpPr>
          <p:cNvPr id="3" name="Content Placeholder 2"/>
          <p:cNvSpPr>
            <a:spLocks noGrp="1"/>
          </p:cNvSpPr>
          <p:nvPr>
            <p:ph idx="1"/>
          </p:nvPr>
        </p:nvSpPr>
        <p:spPr/>
        <p:txBody>
          <a:bodyPr/>
          <a:lstStyle/>
          <a:p>
            <a:r>
              <a:rPr lang="en-US" dirty="0"/>
              <a:t>Gadget-2 </a:t>
            </a:r>
            <a:r>
              <a:rPr lang="en-US" dirty="0" smtClean="0"/>
              <a:t>is a cosmological </a:t>
            </a:r>
            <a:r>
              <a:rPr lang="en-US" dirty="0"/>
              <a:t>N-body/SPH </a:t>
            </a:r>
            <a:r>
              <a:rPr lang="en-US" dirty="0" smtClean="0"/>
              <a:t>simulation that runs on </a:t>
            </a:r>
            <a:r>
              <a:rPr lang="en-US" dirty="0"/>
              <a:t>massively parallel computers with distributed memory</a:t>
            </a:r>
            <a:r>
              <a:rPr lang="en-US" dirty="0" smtClean="0"/>
              <a:t>.</a:t>
            </a:r>
          </a:p>
          <a:p>
            <a:r>
              <a:rPr lang="en-US" dirty="0" smtClean="0"/>
              <a:t>We have implemented a Java version of Gadget-2 using MPJ Express</a:t>
            </a:r>
            <a:endParaRPr lang="en-US" dirty="0"/>
          </a:p>
        </p:txBody>
      </p:sp>
      <p:sp>
        <p:nvSpPr>
          <p:cNvPr id="4" name="Slide Number Placeholder 3"/>
          <p:cNvSpPr>
            <a:spLocks noGrp="1"/>
          </p:cNvSpPr>
          <p:nvPr>
            <p:ph type="sldNum" sz="quarter" idx="11"/>
          </p:nvPr>
        </p:nvSpPr>
        <p:spPr/>
        <p:txBody>
          <a:bodyPr/>
          <a:lstStyle/>
          <a:p>
            <a:pPr>
              <a:defRPr/>
            </a:pPr>
            <a:fld id="{2614FB56-B697-48CA-9647-AEAECAC679B1}" type="slidenum">
              <a:rPr lang="en-US" smtClean="0"/>
              <a:pPr>
                <a:defRPr/>
              </a:pPr>
              <a:t>22</a:t>
            </a:fld>
            <a:endParaRPr lang="en-US"/>
          </a:p>
        </p:txBody>
      </p:sp>
      <p:pic>
        <p:nvPicPr>
          <p:cNvPr id="1026" name="Picture 2" descr="C:\Users\Bibrak Qamar\Desktop\seqF_037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3251201"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ibrak Qamar\Desktop\pic_3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91" y="3493606"/>
            <a:ext cx="2378076"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4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Evaluation using Java Gadget-2</a:t>
            </a:r>
            <a:endParaRPr lang="en-US" dirty="0"/>
          </a:p>
        </p:txBody>
      </p:sp>
      <p:sp>
        <p:nvSpPr>
          <p:cNvPr id="3" name="Slide Number Placeholder 2"/>
          <p:cNvSpPr>
            <a:spLocks noGrp="1"/>
          </p:cNvSpPr>
          <p:nvPr>
            <p:ph type="sldNum" sz="quarter" idx="11"/>
          </p:nvPr>
        </p:nvSpPr>
        <p:spPr/>
        <p:txBody>
          <a:bodyPr/>
          <a:lstStyle/>
          <a:p>
            <a:fld id="{88AE5AEC-53AF-4AC7-9001-4C10E3367F22}" type="slidenum">
              <a:rPr lang="en-US" smtClean="0"/>
              <a:t>23</a:t>
            </a:fld>
            <a:endParaRPr lang="en-US" dirty="0"/>
          </a:p>
        </p:txBody>
      </p:sp>
      <p:graphicFrame>
        <p:nvGraphicFramePr>
          <p:cNvPr id="5" name="Chart 4"/>
          <p:cNvGraphicFramePr/>
          <p:nvPr>
            <p:extLst>
              <p:ext uri="{D42A27DB-BD31-4B8C-83A1-F6EECF244321}">
                <p14:modId xmlns:p14="http://schemas.microsoft.com/office/powerpoint/2010/main" val="933438474"/>
              </p:ext>
            </p:extLst>
          </p:nvPr>
        </p:nvGraphicFramePr>
        <p:xfrm>
          <a:off x="1295400" y="1286303"/>
          <a:ext cx="6324600" cy="44722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514600" y="5833646"/>
            <a:ext cx="4044697" cy="338554"/>
          </a:xfrm>
          <a:prstGeom prst="rect">
            <a:avLst/>
          </a:prstGeom>
        </p:spPr>
        <p:txBody>
          <a:bodyPr wrap="none">
            <a:spAutoFit/>
          </a:bodyPr>
          <a:lstStyle/>
          <a:p>
            <a:r>
              <a:rPr lang="en-US" sz="1600" b="1" dirty="0"/>
              <a:t>Execution time in </a:t>
            </a:r>
            <a:r>
              <a:rPr lang="en-US" sz="1600" b="1" dirty="0" smtClean="0"/>
              <a:t>Minutes </a:t>
            </a:r>
            <a:r>
              <a:rPr lang="en-US" sz="1600" b="1" dirty="0"/>
              <a:t>of Java Gadget-2</a:t>
            </a:r>
          </a:p>
        </p:txBody>
      </p:sp>
      <p:sp>
        <p:nvSpPr>
          <p:cNvPr id="7" name="Rectangle 6"/>
          <p:cNvSpPr/>
          <p:nvPr/>
        </p:nvSpPr>
        <p:spPr>
          <a:xfrm>
            <a:off x="2779579" y="914400"/>
            <a:ext cx="3316421" cy="338554"/>
          </a:xfrm>
          <a:prstGeom prst="rect">
            <a:avLst/>
          </a:prstGeom>
        </p:spPr>
        <p:txBody>
          <a:bodyPr wrap="none">
            <a:spAutoFit/>
          </a:bodyPr>
          <a:lstStyle/>
          <a:p>
            <a:r>
              <a:rPr lang="en-US" sz="1600" b="1" dirty="0" smtClean="0"/>
              <a:t>Cluster Simulation 276498 Particles</a:t>
            </a:r>
            <a:endParaRPr lang="en-US" sz="1600" b="1" dirty="0"/>
          </a:p>
        </p:txBody>
      </p:sp>
    </p:spTree>
    <p:extLst>
      <p:ext uri="{BB962C8B-B14F-4D97-AF65-F5344CB8AC3E}">
        <p14:creationId xmlns:p14="http://schemas.microsoft.com/office/powerpoint/2010/main" val="3311523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Agenda</a:t>
            </a:r>
            <a:endParaRPr lang="en-US" sz="4800" b="1" dirty="0"/>
          </a:p>
        </p:txBody>
      </p:sp>
      <p:sp>
        <p:nvSpPr>
          <p:cNvPr id="3" name="Content Placeholder 2"/>
          <p:cNvSpPr>
            <a:spLocks noGrp="1"/>
          </p:cNvSpPr>
          <p:nvPr>
            <p:ph idx="1"/>
          </p:nvPr>
        </p:nvSpPr>
        <p:spPr/>
        <p:txBody>
          <a:bodyPr>
            <a:normAutofit/>
          </a:bodyPr>
          <a:lstStyle/>
          <a:p>
            <a:r>
              <a:rPr lang="en-US" sz="3200" dirty="0" smtClean="0">
                <a:solidFill>
                  <a:schemeClr val="tx1">
                    <a:lumMod val="50000"/>
                    <a:lumOff val="50000"/>
                  </a:schemeClr>
                </a:solidFill>
              </a:rPr>
              <a:t>Introduction to MPJ Express: </a:t>
            </a:r>
          </a:p>
          <a:p>
            <a:r>
              <a:rPr lang="en-US" sz="3200" dirty="0" smtClean="0">
                <a:solidFill>
                  <a:schemeClr val="tx1">
                    <a:lumMod val="50000"/>
                    <a:lumOff val="50000"/>
                  </a:schemeClr>
                </a:solidFill>
              </a:rPr>
              <a:t>Native &amp; Hybrid Devices</a:t>
            </a:r>
          </a:p>
          <a:p>
            <a:r>
              <a:rPr lang="en-US" sz="3200" dirty="0" smtClean="0">
                <a:solidFill>
                  <a:schemeClr val="tx1">
                    <a:lumMod val="50000"/>
                    <a:lumOff val="50000"/>
                  </a:schemeClr>
                </a:solidFill>
              </a:rPr>
              <a:t>Performance Evaluation</a:t>
            </a:r>
            <a:endParaRPr lang="en-US" sz="3200" dirty="0" smtClean="0">
              <a:solidFill>
                <a:schemeClr val="accent6">
                  <a:lumMod val="75000"/>
                </a:schemeClr>
              </a:solidFill>
            </a:endParaRPr>
          </a:p>
          <a:p>
            <a:r>
              <a:rPr lang="en-US" sz="3200" dirty="0" smtClean="0">
                <a:solidFill>
                  <a:schemeClr val="accent6">
                    <a:lumMod val="75000"/>
                  </a:schemeClr>
                </a:solidFill>
              </a:rPr>
              <a:t>Summary</a:t>
            </a:r>
          </a:p>
        </p:txBody>
      </p:sp>
      <p:sp>
        <p:nvSpPr>
          <p:cNvPr id="5" name="Slide Number Placeholder 4"/>
          <p:cNvSpPr>
            <a:spLocks noGrp="1"/>
          </p:cNvSpPr>
          <p:nvPr>
            <p:ph type="sldNum" sz="quarter" idx="11"/>
          </p:nvPr>
        </p:nvSpPr>
        <p:spPr/>
        <p:txBody>
          <a:bodyPr/>
          <a:lstStyle/>
          <a:p>
            <a:fld id="{88AE5AEC-53AF-4AC7-9001-4C10E3367F22}" type="slidenum">
              <a:rPr lang="en-US" smtClean="0"/>
              <a:t>24</a:t>
            </a:fld>
            <a:endParaRPr lang="en-US" dirty="0"/>
          </a:p>
        </p:txBody>
      </p:sp>
    </p:spTree>
    <p:extLst>
      <p:ext uri="{BB962C8B-B14F-4D97-AF65-F5344CB8AC3E}">
        <p14:creationId xmlns:p14="http://schemas.microsoft.com/office/powerpoint/2010/main" val="4076623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lstStyle/>
          <a:p>
            <a:r>
              <a:rPr lang="en-US" dirty="0"/>
              <a:t>MPJ Express is an MPI-like library that supports execution of parallel Java </a:t>
            </a:r>
            <a:r>
              <a:rPr lang="en-US" dirty="0" smtClean="0"/>
              <a:t>applications</a:t>
            </a:r>
          </a:p>
          <a:p>
            <a:r>
              <a:rPr lang="en-US" dirty="0" smtClean="0"/>
              <a:t>Two new communication devices presented</a:t>
            </a:r>
          </a:p>
          <a:p>
            <a:pPr lvl="1"/>
            <a:r>
              <a:rPr lang="en-US" dirty="0" smtClean="0"/>
              <a:t>Native Device</a:t>
            </a:r>
          </a:p>
          <a:p>
            <a:pPr lvl="2"/>
            <a:r>
              <a:rPr lang="en-US" dirty="0" smtClean="0"/>
              <a:t>Exploits a native MPI library to execute Parallel Java programs.</a:t>
            </a:r>
          </a:p>
          <a:p>
            <a:pPr lvl="2"/>
            <a:r>
              <a:rPr lang="en-US" dirty="0" smtClean="0"/>
              <a:t>Uses innovations and advancements of the native MPI library.</a:t>
            </a:r>
          </a:p>
          <a:p>
            <a:pPr lvl="1"/>
            <a:r>
              <a:rPr lang="en-US" dirty="0" smtClean="0"/>
              <a:t>Hybrid Device</a:t>
            </a:r>
          </a:p>
          <a:p>
            <a:pPr lvl="2"/>
            <a:r>
              <a:rPr lang="en-US" dirty="0" smtClean="0"/>
              <a:t>Transparently exploits hybrid parallelism using Shared Memory device and a Network Communication device.</a:t>
            </a:r>
          </a:p>
          <a:p>
            <a:pPr lvl="2"/>
            <a:r>
              <a:rPr lang="en-US" dirty="0" smtClean="0"/>
              <a:t>Pluggable design to use any network device for inter-node communication.</a:t>
            </a:r>
          </a:p>
        </p:txBody>
      </p:sp>
      <p:sp>
        <p:nvSpPr>
          <p:cNvPr id="2" name="Slide Number Placeholder 1"/>
          <p:cNvSpPr>
            <a:spLocks noGrp="1"/>
          </p:cNvSpPr>
          <p:nvPr>
            <p:ph type="sldNum" sz="quarter" idx="11"/>
          </p:nvPr>
        </p:nvSpPr>
        <p:spPr/>
        <p:txBody>
          <a:bodyPr/>
          <a:lstStyle/>
          <a:p>
            <a:fld id="{88AE5AEC-53AF-4AC7-9001-4C10E3367F22}" type="slidenum">
              <a:rPr lang="en-US" smtClean="0"/>
              <a:t>25</a:t>
            </a:fld>
            <a:endParaRPr lang="en-US" dirty="0"/>
          </a:p>
        </p:txBody>
      </p:sp>
    </p:spTree>
    <p:extLst>
      <p:ext uri="{BB962C8B-B14F-4D97-AF65-F5344CB8AC3E}">
        <p14:creationId xmlns:p14="http://schemas.microsoft.com/office/powerpoint/2010/main" val="99329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t>
            </a:r>
            <a:r>
              <a:rPr lang="en-US" sz="2400" b="0" dirty="0" smtClean="0"/>
              <a:t>http://mpjexpress.org</a:t>
            </a:r>
            <a:endParaRPr lang="en-US" b="0" dirty="0"/>
          </a:p>
        </p:txBody>
      </p:sp>
      <p:sp>
        <p:nvSpPr>
          <p:cNvPr id="5" name="Slide Number Placeholder 3"/>
          <p:cNvSpPr>
            <a:spLocks noGrp="1"/>
          </p:cNvSpPr>
          <p:nvPr>
            <p:ph type="sldNum" sz="quarter" idx="11"/>
          </p:nvPr>
        </p:nvSpPr>
        <p:spPr>
          <a:noFill/>
        </p:spPr>
        <p:txBody>
          <a:bodyPr/>
          <a:lstStyle/>
          <a:p>
            <a:fld id="{94104B1F-24D5-4E57-ABB7-5CD4D5DEAE15}" type="slidenum">
              <a:rPr lang="en-US" smtClean="0">
                <a:latin typeface="Times New Roman" pitchFamily="84" charset="0"/>
              </a:rPr>
              <a:pPr/>
              <a:t>26</a:t>
            </a:fld>
            <a:endParaRPr lang="en-US" smtClean="0">
              <a:latin typeface="Times New Roman" pitchFamily="8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036339"/>
            <a:ext cx="6694488" cy="426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los alamos.jpg"/>
          <p:cNvPicPr>
            <a:picLocks noChangeAspect="1"/>
          </p:cNvPicPr>
          <p:nvPr/>
        </p:nvPicPr>
        <p:blipFill>
          <a:blip r:embed="rId4" cstate="print"/>
          <a:srcRect/>
          <a:stretch>
            <a:fillRect/>
          </a:stretch>
        </p:blipFill>
        <p:spPr bwMode="auto">
          <a:xfrm>
            <a:off x="0" y="2855206"/>
            <a:ext cx="1724025" cy="628650"/>
          </a:xfrm>
          <a:prstGeom prst="rect">
            <a:avLst/>
          </a:prstGeom>
          <a:noFill/>
          <a:ln w="9525">
            <a:noFill/>
            <a:miter lim="800000"/>
            <a:headEnd/>
            <a:tailEnd/>
          </a:ln>
        </p:spPr>
      </p:pic>
      <p:pic>
        <p:nvPicPr>
          <p:cNvPr id="8" name="Picture 5" descr="cisco.gif"/>
          <p:cNvPicPr>
            <a:picLocks noChangeAspect="1"/>
          </p:cNvPicPr>
          <p:nvPr/>
        </p:nvPicPr>
        <p:blipFill>
          <a:blip r:embed="rId5" cstate="print"/>
          <a:srcRect/>
          <a:stretch>
            <a:fillRect/>
          </a:stretch>
        </p:blipFill>
        <p:spPr bwMode="auto">
          <a:xfrm>
            <a:off x="294942" y="5418280"/>
            <a:ext cx="1047750" cy="695325"/>
          </a:xfrm>
          <a:prstGeom prst="rect">
            <a:avLst/>
          </a:prstGeom>
          <a:noFill/>
          <a:ln w="9525">
            <a:noFill/>
            <a:miter lim="800000"/>
            <a:headEnd/>
            <a:tailEnd/>
          </a:ln>
        </p:spPr>
      </p:pic>
      <p:pic>
        <p:nvPicPr>
          <p:cNvPr id="9" name="Picture 6" descr="logomanchester.gif"/>
          <p:cNvPicPr>
            <a:picLocks noChangeAspect="1"/>
          </p:cNvPicPr>
          <p:nvPr/>
        </p:nvPicPr>
        <p:blipFill>
          <a:blip r:embed="rId6" cstate="print"/>
          <a:srcRect/>
          <a:stretch>
            <a:fillRect/>
          </a:stretch>
        </p:blipFill>
        <p:spPr bwMode="auto">
          <a:xfrm>
            <a:off x="1674620" y="5638800"/>
            <a:ext cx="1228725" cy="419100"/>
          </a:xfrm>
          <a:prstGeom prst="rect">
            <a:avLst/>
          </a:prstGeom>
          <a:noFill/>
          <a:ln w="9525">
            <a:noFill/>
            <a:miter lim="800000"/>
            <a:headEnd/>
            <a:tailEnd/>
          </a:ln>
        </p:spPr>
      </p:pic>
      <p:pic>
        <p:nvPicPr>
          <p:cNvPr id="10" name="Picture 7" descr="spacer.gif"/>
          <p:cNvPicPr>
            <a:picLocks noChangeAspect="1"/>
          </p:cNvPicPr>
          <p:nvPr/>
        </p:nvPicPr>
        <p:blipFill>
          <a:blip r:embed="rId7"/>
          <a:srcRect/>
          <a:stretch>
            <a:fillRect/>
          </a:stretch>
        </p:blipFill>
        <p:spPr bwMode="auto">
          <a:xfrm>
            <a:off x="4872038" y="4452938"/>
            <a:ext cx="9525" cy="9525"/>
          </a:xfrm>
          <a:prstGeom prst="rect">
            <a:avLst/>
          </a:prstGeom>
          <a:noFill/>
          <a:ln w="9525">
            <a:noFill/>
            <a:miter lim="800000"/>
            <a:headEnd/>
            <a:tailEnd/>
          </a:ln>
        </p:spPr>
      </p:pic>
      <p:pic>
        <p:nvPicPr>
          <p:cNvPr id="11" name="Picture 8" descr="top_unitbv_3_r2_c1.gif"/>
          <p:cNvPicPr>
            <a:picLocks noChangeAspect="1"/>
          </p:cNvPicPr>
          <p:nvPr/>
        </p:nvPicPr>
        <p:blipFill>
          <a:blip r:embed="rId8" cstate="print"/>
          <a:srcRect/>
          <a:stretch>
            <a:fillRect/>
          </a:stretch>
        </p:blipFill>
        <p:spPr bwMode="auto">
          <a:xfrm>
            <a:off x="5715000" y="6301937"/>
            <a:ext cx="1866900" cy="414338"/>
          </a:xfrm>
          <a:prstGeom prst="rect">
            <a:avLst/>
          </a:prstGeom>
          <a:noFill/>
          <a:ln w="9525">
            <a:noFill/>
            <a:miter lim="800000"/>
            <a:headEnd/>
            <a:tailEnd/>
          </a:ln>
        </p:spPr>
      </p:pic>
      <p:pic>
        <p:nvPicPr>
          <p:cNvPr id="12" name="Picture 9" descr="Stanford-University-Logo_0.jpg"/>
          <p:cNvPicPr>
            <a:picLocks noChangeAspect="1"/>
          </p:cNvPicPr>
          <p:nvPr/>
        </p:nvPicPr>
        <p:blipFill>
          <a:blip r:embed="rId9" cstate="print"/>
          <a:srcRect/>
          <a:stretch>
            <a:fillRect/>
          </a:stretch>
        </p:blipFill>
        <p:spPr bwMode="auto">
          <a:xfrm>
            <a:off x="353680" y="3687763"/>
            <a:ext cx="930275" cy="774700"/>
          </a:xfrm>
          <a:prstGeom prst="rect">
            <a:avLst/>
          </a:prstGeom>
          <a:noFill/>
          <a:ln w="9525">
            <a:noFill/>
            <a:miter lim="800000"/>
            <a:headEnd/>
            <a:tailEnd/>
          </a:ln>
        </p:spPr>
      </p:pic>
      <p:pic>
        <p:nvPicPr>
          <p:cNvPr id="13" name="Picture 11" descr="granada.JPG"/>
          <p:cNvPicPr>
            <a:picLocks noChangeAspect="1"/>
          </p:cNvPicPr>
          <p:nvPr/>
        </p:nvPicPr>
        <p:blipFill>
          <a:blip r:embed="rId10" cstate="print"/>
          <a:srcRect/>
          <a:stretch>
            <a:fillRect/>
          </a:stretch>
        </p:blipFill>
        <p:spPr bwMode="auto">
          <a:xfrm>
            <a:off x="173013" y="1617260"/>
            <a:ext cx="1333500" cy="609600"/>
          </a:xfrm>
          <a:prstGeom prst="rect">
            <a:avLst/>
          </a:prstGeom>
          <a:noFill/>
          <a:ln w="9525">
            <a:noFill/>
            <a:miter lim="800000"/>
            <a:headEnd/>
            <a:tailEnd/>
          </a:ln>
        </p:spPr>
      </p:pic>
      <p:pic>
        <p:nvPicPr>
          <p:cNvPr id="14" name="Picture 12" descr="savoo.JPG"/>
          <p:cNvPicPr>
            <a:picLocks noChangeAspect="1"/>
          </p:cNvPicPr>
          <p:nvPr/>
        </p:nvPicPr>
        <p:blipFill>
          <a:blip r:embed="rId11" cstate="print"/>
          <a:srcRect/>
          <a:stretch>
            <a:fillRect/>
          </a:stretch>
        </p:blipFill>
        <p:spPr bwMode="auto">
          <a:xfrm>
            <a:off x="3810000" y="6207919"/>
            <a:ext cx="1552575" cy="571500"/>
          </a:xfrm>
          <a:prstGeom prst="rect">
            <a:avLst/>
          </a:prstGeom>
          <a:noFill/>
          <a:ln w="9525">
            <a:noFill/>
            <a:miter lim="800000"/>
            <a:headEnd/>
            <a:tailEnd/>
          </a:ln>
        </p:spPr>
      </p:pic>
      <p:pic>
        <p:nvPicPr>
          <p:cNvPr id="15" name="Picture 14" descr="lulogo.gif"/>
          <p:cNvPicPr>
            <a:picLocks noChangeAspect="1"/>
          </p:cNvPicPr>
          <p:nvPr/>
        </p:nvPicPr>
        <p:blipFill>
          <a:blip r:embed="rId12" cstate="print"/>
          <a:srcRect/>
          <a:stretch>
            <a:fillRect/>
          </a:stretch>
        </p:blipFill>
        <p:spPr bwMode="auto">
          <a:xfrm>
            <a:off x="3519867" y="5617369"/>
            <a:ext cx="1485900" cy="379413"/>
          </a:xfrm>
          <a:prstGeom prst="rect">
            <a:avLst/>
          </a:prstGeom>
          <a:noFill/>
          <a:ln w="9525">
            <a:noFill/>
            <a:miter lim="800000"/>
            <a:headEnd/>
            <a:tailEnd/>
          </a:ln>
        </p:spPr>
      </p:pic>
      <p:pic>
        <p:nvPicPr>
          <p:cNvPr id="16" name="Picture 15" descr="images-ucs.jpg"/>
          <p:cNvPicPr>
            <a:picLocks noChangeAspect="1"/>
          </p:cNvPicPr>
          <p:nvPr/>
        </p:nvPicPr>
        <p:blipFill>
          <a:blip r:embed="rId13" cstate="print"/>
          <a:srcRect/>
          <a:stretch>
            <a:fillRect/>
          </a:stretch>
        </p:blipFill>
        <p:spPr bwMode="auto">
          <a:xfrm>
            <a:off x="353680" y="6301937"/>
            <a:ext cx="704850" cy="539750"/>
          </a:xfrm>
          <a:prstGeom prst="rect">
            <a:avLst/>
          </a:prstGeom>
          <a:noFill/>
          <a:ln w="9525">
            <a:noFill/>
            <a:miter lim="800000"/>
            <a:headEnd/>
            <a:tailEnd/>
          </a:ln>
        </p:spPr>
      </p:pic>
      <p:pic>
        <p:nvPicPr>
          <p:cNvPr id="17" name="Picture 16" descr="vu_logo.jpg"/>
          <p:cNvPicPr>
            <a:picLocks noChangeAspect="1"/>
          </p:cNvPicPr>
          <p:nvPr/>
        </p:nvPicPr>
        <p:blipFill>
          <a:blip r:embed="rId14" cstate="print"/>
          <a:srcRect/>
          <a:stretch>
            <a:fillRect/>
          </a:stretch>
        </p:blipFill>
        <p:spPr bwMode="auto">
          <a:xfrm>
            <a:off x="1961283" y="6153150"/>
            <a:ext cx="1144588" cy="612775"/>
          </a:xfrm>
          <a:prstGeom prst="rect">
            <a:avLst/>
          </a:prstGeom>
          <a:noFill/>
          <a:ln w="9525">
            <a:noFill/>
            <a:miter lim="800000"/>
            <a:headEnd/>
            <a:tailEnd/>
          </a:ln>
        </p:spPr>
      </p:pic>
      <p:pic>
        <p:nvPicPr>
          <p:cNvPr id="18" name="Picture 17" descr="Uni-logo-for-web.jpg"/>
          <p:cNvPicPr>
            <a:picLocks noChangeAspect="1"/>
          </p:cNvPicPr>
          <p:nvPr/>
        </p:nvPicPr>
        <p:blipFill>
          <a:blip r:embed="rId15" cstate="print"/>
          <a:srcRect/>
          <a:stretch>
            <a:fillRect/>
          </a:stretch>
        </p:blipFill>
        <p:spPr bwMode="auto">
          <a:xfrm>
            <a:off x="173013" y="4838925"/>
            <a:ext cx="1752600" cy="414338"/>
          </a:xfrm>
          <a:prstGeom prst="rect">
            <a:avLst/>
          </a:prstGeom>
          <a:noFill/>
          <a:ln w="9525">
            <a:noFill/>
            <a:miter lim="800000"/>
            <a:headEnd/>
            <a:tailEnd/>
          </a:ln>
        </p:spPr>
      </p:pic>
      <p:pic>
        <p:nvPicPr>
          <p:cNvPr id="19" name="Picture 18" descr="frugal.png"/>
          <p:cNvPicPr>
            <a:picLocks noChangeAspect="1"/>
          </p:cNvPicPr>
          <p:nvPr/>
        </p:nvPicPr>
        <p:blipFill>
          <a:blip r:embed="rId16" cstate="print"/>
          <a:srcRect/>
          <a:stretch>
            <a:fillRect/>
          </a:stretch>
        </p:blipFill>
        <p:spPr bwMode="auto">
          <a:xfrm>
            <a:off x="5715000" y="5414962"/>
            <a:ext cx="2514600" cy="642938"/>
          </a:xfrm>
          <a:prstGeom prst="rect">
            <a:avLst/>
          </a:prstGeom>
          <a:noFill/>
          <a:ln w="9525">
            <a:noFill/>
            <a:miter lim="800000"/>
            <a:headEnd/>
            <a:tailEnd/>
          </a:ln>
        </p:spPr>
      </p:pic>
      <p:pic>
        <p:nvPicPr>
          <p:cNvPr id="20" name="Picture 10" descr="LeedsUniLogo.gif"/>
          <p:cNvPicPr>
            <a:picLocks noChangeAspect="1"/>
          </p:cNvPicPr>
          <p:nvPr/>
        </p:nvPicPr>
        <p:blipFill>
          <a:blip r:embed="rId17" cstate="print"/>
          <a:srcRect/>
          <a:stretch>
            <a:fillRect/>
          </a:stretch>
        </p:blipFill>
        <p:spPr bwMode="auto">
          <a:xfrm>
            <a:off x="1315170" y="2273774"/>
            <a:ext cx="646113" cy="676275"/>
          </a:xfrm>
          <a:prstGeom prst="rect">
            <a:avLst/>
          </a:prstGeom>
          <a:noFill/>
          <a:ln w="9525">
            <a:noFill/>
            <a:miter lim="800000"/>
            <a:headEnd/>
            <a:tailEnd/>
          </a:ln>
        </p:spPr>
      </p:pic>
      <p:pic>
        <p:nvPicPr>
          <p:cNvPr id="21" name="Picture 13" descr="hu.jpg"/>
          <p:cNvPicPr>
            <a:picLocks noChangeAspect="1"/>
          </p:cNvPicPr>
          <p:nvPr/>
        </p:nvPicPr>
        <p:blipFill>
          <a:blip r:embed="rId18" cstate="print"/>
          <a:srcRect/>
          <a:stretch>
            <a:fillRect/>
          </a:stretch>
        </p:blipFill>
        <p:spPr bwMode="auto">
          <a:xfrm>
            <a:off x="1423987" y="3689517"/>
            <a:ext cx="600075" cy="600075"/>
          </a:xfrm>
          <a:prstGeom prst="rect">
            <a:avLst/>
          </a:prstGeom>
          <a:noFill/>
          <a:ln w="9525">
            <a:noFill/>
            <a:miter lim="800000"/>
            <a:headEnd/>
            <a:tailEnd/>
          </a:ln>
        </p:spPr>
      </p:pic>
      <p:pic>
        <p:nvPicPr>
          <p:cNvPr id="22" name="Picture 21" descr="logo.bmp"/>
          <p:cNvPicPr>
            <a:picLocks noChangeAspect="1"/>
          </p:cNvPicPr>
          <p:nvPr/>
        </p:nvPicPr>
        <p:blipFill>
          <a:blip r:embed="rId19"/>
          <a:srcRect/>
          <a:stretch>
            <a:fillRect/>
          </a:stretch>
        </p:blipFill>
        <p:spPr bwMode="auto">
          <a:xfrm>
            <a:off x="7552871" y="76200"/>
            <a:ext cx="1528740" cy="648281"/>
          </a:xfrm>
          <a:prstGeom prst="rect">
            <a:avLst/>
          </a:prstGeom>
          <a:noFill/>
          <a:ln w="9525">
            <a:noFill/>
            <a:miter lim="800000"/>
            <a:headEnd/>
            <a:tailEnd/>
          </a:ln>
        </p:spPr>
      </p:pic>
      <p:sp>
        <p:nvSpPr>
          <p:cNvPr id="2" name="Rectangle 1"/>
          <p:cNvSpPr/>
          <p:nvPr/>
        </p:nvSpPr>
        <p:spPr>
          <a:xfrm>
            <a:off x="8610600" y="1922060"/>
            <a:ext cx="255588" cy="349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87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t>Introduction to MPJ Express</a:t>
            </a:r>
            <a:endParaRPr lang="en-US" dirty="0"/>
          </a:p>
        </p:txBody>
      </p:sp>
      <p:sp>
        <p:nvSpPr>
          <p:cNvPr id="3" name="Content Placeholder 2"/>
          <p:cNvSpPr>
            <a:spLocks noGrp="1"/>
          </p:cNvSpPr>
          <p:nvPr>
            <p:ph idx="1"/>
          </p:nvPr>
        </p:nvSpPr>
        <p:spPr>
          <a:noFill/>
        </p:spPr>
        <p:txBody>
          <a:bodyPr>
            <a:noAutofit/>
          </a:bodyPr>
          <a:lstStyle/>
          <a:p>
            <a:r>
              <a:rPr lang="en-US" dirty="0"/>
              <a:t>MPJ Express is an MPI-like library that supports execution of parallel Java </a:t>
            </a:r>
            <a:r>
              <a:rPr lang="en-US" dirty="0" smtClean="0"/>
              <a:t>applications: </a:t>
            </a:r>
          </a:p>
          <a:p>
            <a:pPr lvl="1"/>
            <a:r>
              <a:rPr lang="en-US" dirty="0" smtClean="0">
                <a:solidFill>
                  <a:schemeClr val="accent2"/>
                </a:solidFill>
              </a:rPr>
              <a:t>http://mpjexpress.org</a:t>
            </a:r>
            <a:endParaRPr lang="en-US" sz="2800" dirty="0" smtClean="0">
              <a:solidFill>
                <a:schemeClr val="accent2"/>
              </a:solidFill>
            </a:endParaRPr>
          </a:p>
          <a:p>
            <a:pPr marL="342900" lvl="2" indent="-342900">
              <a:lnSpc>
                <a:spcPct val="90000"/>
              </a:lnSpc>
              <a:buFont typeface="Wingdings" pitchFamily="2" charset="2"/>
              <a:buChar char="§"/>
            </a:pPr>
            <a:r>
              <a:rPr lang="en-US" sz="2800" dirty="0" smtClean="0"/>
              <a:t>The </a:t>
            </a:r>
            <a:r>
              <a:rPr lang="en-US" sz="2800" dirty="0"/>
              <a:t>Java Grande Forum—formed in late 90s—came up with an API called </a:t>
            </a:r>
            <a:r>
              <a:rPr lang="en-US" sz="2800" dirty="0" err="1"/>
              <a:t>mpiJava</a:t>
            </a:r>
            <a:r>
              <a:rPr lang="en-US" sz="2800" dirty="0"/>
              <a:t> </a:t>
            </a:r>
            <a:r>
              <a:rPr lang="en-US" sz="2800" dirty="0" smtClean="0"/>
              <a:t>1.2</a:t>
            </a:r>
          </a:p>
          <a:p>
            <a:pPr marL="800100" lvl="3" indent="-342900">
              <a:lnSpc>
                <a:spcPct val="90000"/>
              </a:lnSpc>
              <a:buFont typeface="Wingdings" pitchFamily="2" charset="2"/>
              <a:buChar char="§"/>
            </a:pPr>
            <a:r>
              <a:rPr lang="en-US" sz="2400" dirty="0" smtClean="0"/>
              <a:t>MPJ Express implementations this API </a:t>
            </a:r>
            <a:endParaRPr lang="en-GB" dirty="0" smtClean="0"/>
          </a:p>
          <a:p>
            <a:pPr>
              <a:lnSpc>
                <a:spcPct val="90000"/>
              </a:lnSpc>
            </a:pPr>
            <a:r>
              <a:rPr lang="en-GB" dirty="0" smtClean="0"/>
              <a:t>Motivation </a:t>
            </a:r>
            <a:r>
              <a:rPr lang="en-GB" dirty="0"/>
              <a:t>for a new Java messaging system:</a:t>
            </a:r>
          </a:p>
          <a:p>
            <a:pPr lvl="1">
              <a:lnSpc>
                <a:spcPct val="90000"/>
              </a:lnSpc>
            </a:pPr>
            <a:r>
              <a:rPr lang="en-GB" dirty="0"/>
              <a:t>Maintain compatibility with Java threads by providing thread-safety</a:t>
            </a:r>
          </a:p>
          <a:p>
            <a:pPr lvl="1">
              <a:lnSpc>
                <a:spcPct val="90000"/>
              </a:lnSpc>
            </a:pPr>
            <a:r>
              <a:rPr lang="en-GB" dirty="0"/>
              <a:t>Handle contradicting issues of high-performance and portability</a:t>
            </a:r>
          </a:p>
          <a:p>
            <a:pPr lvl="1">
              <a:lnSpc>
                <a:spcPct val="90000"/>
              </a:lnSpc>
            </a:pPr>
            <a:r>
              <a:rPr lang="en-GB" dirty="0"/>
              <a:t>Requires no change to the native standard JVM</a:t>
            </a:r>
          </a:p>
        </p:txBody>
      </p:sp>
      <p:sp>
        <p:nvSpPr>
          <p:cNvPr id="4" name="Slide Number Placeholder 3"/>
          <p:cNvSpPr>
            <a:spLocks noGrp="1"/>
          </p:cNvSpPr>
          <p:nvPr>
            <p:ph type="sldNum" sz="quarter" idx="11"/>
          </p:nvPr>
        </p:nvSpPr>
        <p:spPr/>
        <p:txBody>
          <a:bodyPr/>
          <a:lstStyle/>
          <a:p>
            <a:fld id="{88AE5AEC-53AF-4AC7-9001-4C10E3367F22}" type="slidenum">
              <a:rPr lang="en-US" smtClean="0"/>
              <a:t>3</a:t>
            </a:fld>
            <a:endParaRPr lang="en-US" dirty="0"/>
          </a:p>
        </p:txBody>
      </p:sp>
    </p:spTree>
    <p:extLst>
      <p:ext uri="{BB962C8B-B14F-4D97-AF65-F5344CB8AC3E}">
        <p14:creationId xmlns:p14="http://schemas.microsoft.com/office/powerpoint/2010/main" val="297903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Java</a:t>
            </a:r>
            <a:endParaRPr lang="en-US" dirty="0"/>
          </a:p>
        </p:txBody>
      </p:sp>
      <p:sp>
        <p:nvSpPr>
          <p:cNvPr id="2" name="Content Placeholder 1"/>
          <p:cNvSpPr>
            <a:spLocks noGrp="1"/>
          </p:cNvSpPr>
          <p:nvPr>
            <p:ph idx="1"/>
          </p:nvPr>
        </p:nvSpPr>
        <p:spPr>
          <a:xfrm>
            <a:off x="228600" y="838200"/>
            <a:ext cx="8686800" cy="5257800"/>
          </a:xfrm>
        </p:spPr>
        <p:txBody>
          <a:bodyPr/>
          <a:lstStyle/>
          <a:p>
            <a:r>
              <a:rPr lang="en-US" dirty="0"/>
              <a:t>Portability</a:t>
            </a:r>
          </a:p>
          <a:p>
            <a:r>
              <a:rPr lang="en-US" dirty="0"/>
              <a:t>A popular language in colleges and software industry: </a:t>
            </a:r>
          </a:p>
          <a:p>
            <a:pPr lvl="1"/>
            <a:r>
              <a:rPr lang="en-US" dirty="0"/>
              <a:t>Large pool of software developers</a:t>
            </a:r>
          </a:p>
          <a:p>
            <a:pPr lvl="1"/>
            <a:r>
              <a:rPr lang="en-US" dirty="0"/>
              <a:t>A useful educational tool</a:t>
            </a:r>
          </a:p>
          <a:p>
            <a:r>
              <a:rPr lang="en-US" dirty="0"/>
              <a:t>Higher programming abstractions including OO features</a:t>
            </a:r>
          </a:p>
          <a:p>
            <a:r>
              <a:rPr lang="en-US" dirty="0"/>
              <a:t>Improved compile and runtime checking of the code</a:t>
            </a:r>
          </a:p>
          <a:p>
            <a:r>
              <a:rPr lang="en-US" dirty="0"/>
              <a:t>Automatic garbage collection</a:t>
            </a:r>
          </a:p>
          <a:p>
            <a:r>
              <a:rPr lang="en-US" dirty="0"/>
              <a:t>Support for multithreading </a:t>
            </a:r>
          </a:p>
          <a:p>
            <a:r>
              <a:rPr lang="en-US" dirty="0"/>
              <a:t>Rich collection of support </a:t>
            </a:r>
            <a:r>
              <a:rPr lang="en-US" dirty="0" smtClean="0"/>
              <a:t>libraries</a:t>
            </a:r>
          </a:p>
          <a:p>
            <a:r>
              <a:rPr lang="en-US" b="1" dirty="0" err="1" smtClean="0"/>
              <a:t>Hadoop</a:t>
            </a:r>
            <a:r>
              <a:rPr lang="en-US" b="1" dirty="0" smtClean="0"/>
              <a:t>: A successful Java based distributed computing platform.</a:t>
            </a:r>
            <a:endParaRPr lang="en-US" b="1" dirty="0"/>
          </a:p>
        </p:txBody>
      </p:sp>
      <p:sp>
        <p:nvSpPr>
          <p:cNvPr id="3" name="Slide Number Placeholder 2"/>
          <p:cNvSpPr>
            <a:spLocks noGrp="1"/>
          </p:cNvSpPr>
          <p:nvPr>
            <p:ph type="sldNum" sz="quarter" idx="11"/>
          </p:nvPr>
        </p:nvSpPr>
        <p:spPr/>
        <p:txBody>
          <a:bodyPr/>
          <a:lstStyle/>
          <a:p>
            <a:fld id="{88AE5AEC-53AF-4AC7-9001-4C10E3367F22}" type="slidenum">
              <a:rPr lang="en-US" smtClean="0"/>
              <a:t>4</a:t>
            </a:fld>
            <a:endParaRPr lang="en-US" dirty="0"/>
          </a:p>
        </p:txBody>
      </p:sp>
      <p:pic>
        <p:nvPicPr>
          <p:cNvPr id="2050" name="Picture 2" descr="C:\Users\Bibrak Qama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972175"/>
            <a:ext cx="3431622"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50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t>Communication Devices in MPJ Express</a:t>
            </a:r>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334000"/>
            <a:ext cx="1219200" cy="826532"/>
          </a:xfrm>
          <a:prstGeom prst="rect">
            <a:avLst/>
          </a:prstGeom>
        </p:spPr>
      </p:pic>
      <p:sp>
        <p:nvSpPr>
          <p:cNvPr id="5" name="Slide Number Placeholder 4"/>
          <p:cNvSpPr>
            <a:spLocks noGrp="1"/>
          </p:cNvSpPr>
          <p:nvPr>
            <p:ph type="sldNum" sz="quarter" idx="11"/>
          </p:nvPr>
        </p:nvSpPr>
        <p:spPr/>
        <p:txBody>
          <a:bodyPr/>
          <a:lstStyle/>
          <a:p>
            <a:fld id="{88AE5AEC-53AF-4AC7-9001-4C10E3367F22}" type="slidenum">
              <a:rPr lang="en-US" smtClean="0"/>
              <a:t>5</a:t>
            </a:fld>
            <a:endParaRPr lang="en-US" dirty="0"/>
          </a:p>
        </p:txBody>
      </p:sp>
      <p:sp>
        <p:nvSpPr>
          <p:cNvPr id="7" name="Rectangle 6"/>
          <p:cNvSpPr/>
          <p:nvPr/>
        </p:nvSpPr>
        <p:spPr>
          <a:xfrm>
            <a:off x="2895600" y="1143000"/>
            <a:ext cx="3276600" cy="609600"/>
          </a:xfrm>
          <a:prstGeom prst="rect">
            <a:avLst/>
          </a:prstGeom>
          <a:solidFill>
            <a:srgbClr val="000090"/>
          </a:solidFill>
          <a:ln>
            <a:noFill/>
          </a:ln>
          <a:effectLst>
            <a:outerShdw blurRad="88900" dist="50800" dir="11400000" sx="102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MPJ Express Modes</a:t>
            </a:r>
            <a:endParaRPr lang="en-US" sz="2400" dirty="0"/>
          </a:p>
        </p:txBody>
      </p:sp>
      <p:sp>
        <p:nvSpPr>
          <p:cNvPr id="9" name="Rectangle 8"/>
          <p:cNvSpPr/>
          <p:nvPr/>
        </p:nvSpPr>
        <p:spPr>
          <a:xfrm>
            <a:off x="5257800" y="2590800"/>
            <a:ext cx="2057400" cy="685800"/>
          </a:xfrm>
          <a:prstGeom prst="rect">
            <a:avLst/>
          </a:prstGeom>
          <a:solidFill>
            <a:schemeClr val="accent2">
              <a:lumMod val="75000"/>
            </a:schemeClr>
          </a:solidFill>
          <a:ln>
            <a:noFill/>
          </a:ln>
          <a:effectLst>
            <a:outerShdw blurRad="88900" dist="50800" dir="11400000" sx="102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Multicore mode</a:t>
            </a:r>
            <a:endParaRPr lang="en-US" sz="2400" dirty="0"/>
          </a:p>
        </p:txBody>
      </p:sp>
      <p:cxnSp>
        <p:nvCxnSpPr>
          <p:cNvPr id="11" name="Straight Arrow Connector 10"/>
          <p:cNvCxnSpPr>
            <a:stCxn id="7" idx="2"/>
            <a:endCxn id="8" idx="0"/>
          </p:cNvCxnSpPr>
          <p:nvPr/>
        </p:nvCxnSpPr>
        <p:spPr>
          <a:xfrm flipH="1">
            <a:off x="2594862" y="1752600"/>
            <a:ext cx="1939038" cy="8709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2"/>
            <a:endCxn id="9" idx="0"/>
          </p:cNvCxnSpPr>
          <p:nvPr/>
        </p:nvCxnSpPr>
        <p:spPr>
          <a:xfrm>
            <a:off x="4533900" y="1752600"/>
            <a:ext cx="1752600" cy="838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604" y="4170402"/>
            <a:ext cx="1230738" cy="318844"/>
          </a:xfrm>
          <a:prstGeom prst="rect">
            <a:avLst/>
          </a:prstGeom>
        </p:spPr>
      </p:pic>
      <p:pic>
        <p:nvPicPr>
          <p:cNvPr id="15" name="Picture 14" descr="Java_a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3352800"/>
            <a:ext cx="990600" cy="674132"/>
          </a:xfrm>
          <a:prstGeom prst="rect">
            <a:avLst/>
          </a:prstGeom>
        </p:spPr>
      </p:pic>
      <p:pic>
        <p:nvPicPr>
          <p:cNvPr id="16" name="Picture 15" descr="mpilogogreen.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9436" y="4800600"/>
            <a:ext cx="1295400" cy="510000"/>
          </a:xfrm>
          <a:prstGeom prst="rect">
            <a:avLst/>
          </a:prstGeom>
        </p:spPr>
      </p:pic>
      <p:sp>
        <p:nvSpPr>
          <p:cNvPr id="18" name="TextBox 17"/>
          <p:cNvSpPr txBox="1"/>
          <p:nvPr/>
        </p:nvSpPr>
        <p:spPr>
          <a:xfrm>
            <a:off x="228600" y="3505200"/>
            <a:ext cx="1115998" cy="369332"/>
          </a:xfrm>
          <a:prstGeom prst="rect">
            <a:avLst/>
          </a:prstGeom>
          <a:noFill/>
        </p:spPr>
        <p:txBody>
          <a:bodyPr wrap="none" rtlCol="0">
            <a:spAutoFit/>
          </a:bodyPr>
          <a:lstStyle/>
          <a:p>
            <a:r>
              <a:rPr lang="en-US" dirty="0" smtClean="0"/>
              <a:t>Java NIO</a:t>
            </a:r>
            <a:endParaRPr lang="en-US" dirty="0"/>
          </a:p>
        </p:txBody>
      </p:sp>
      <p:sp>
        <p:nvSpPr>
          <p:cNvPr id="19" name="TextBox 18"/>
          <p:cNvSpPr txBox="1"/>
          <p:nvPr/>
        </p:nvSpPr>
        <p:spPr>
          <a:xfrm>
            <a:off x="188913" y="4114800"/>
            <a:ext cx="1792478" cy="369332"/>
          </a:xfrm>
          <a:prstGeom prst="rect">
            <a:avLst/>
          </a:prstGeom>
          <a:noFill/>
        </p:spPr>
        <p:txBody>
          <a:bodyPr wrap="none" rtlCol="0">
            <a:spAutoFit/>
          </a:bodyPr>
          <a:lstStyle/>
          <a:p>
            <a:r>
              <a:rPr lang="en-US" dirty="0" err="1" smtClean="0"/>
              <a:t>Myrinet</a:t>
            </a:r>
            <a:r>
              <a:rPr lang="en-US" dirty="0" smtClean="0"/>
              <a:t> Express</a:t>
            </a:r>
            <a:endParaRPr lang="en-US" dirty="0"/>
          </a:p>
        </p:txBody>
      </p:sp>
      <p:sp>
        <p:nvSpPr>
          <p:cNvPr id="20" name="TextBox 19"/>
          <p:cNvSpPr txBox="1"/>
          <p:nvPr/>
        </p:nvSpPr>
        <p:spPr>
          <a:xfrm>
            <a:off x="152400" y="4800600"/>
            <a:ext cx="2525050" cy="461665"/>
          </a:xfrm>
          <a:prstGeom prst="rect">
            <a:avLst/>
          </a:prstGeom>
          <a:noFill/>
        </p:spPr>
        <p:txBody>
          <a:bodyPr wrap="none" rtlCol="0">
            <a:spAutoFit/>
          </a:bodyPr>
          <a:lstStyle/>
          <a:p>
            <a:r>
              <a:rPr lang="en-US" dirty="0"/>
              <a:t>N</a:t>
            </a:r>
            <a:r>
              <a:rPr lang="en-US" dirty="0" smtClean="0"/>
              <a:t>ative MPI library</a:t>
            </a:r>
            <a:endParaRPr lang="en-US" dirty="0"/>
          </a:p>
        </p:txBody>
      </p:sp>
      <p:sp>
        <p:nvSpPr>
          <p:cNvPr id="21" name="TextBox 20"/>
          <p:cNvSpPr txBox="1"/>
          <p:nvPr/>
        </p:nvSpPr>
        <p:spPr>
          <a:xfrm>
            <a:off x="6096000" y="3657600"/>
            <a:ext cx="1579015" cy="369332"/>
          </a:xfrm>
          <a:prstGeom prst="rect">
            <a:avLst/>
          </a:prstGeom>
          <a:noFill/>
        </p:spPr>
        <p:txBody>
          <a:bodyPr wrap="none" rtlCol="0">
            <a:spAutoFit/>
          </a:bodyPr>
          <a:lstStyle/>
          <a:p>
            <a:r>
              <a:rPr lang="en-US" dirty="0" smtClean="0"/>
              <a:t>Java Threads</a:t>
            </a:r>
            <a:endParaRPr lang="en-US" dirty="0"/>
          </a:p>
        </p:txBody>
      </p:sp>
      <p:sp>
        <p:nvSpPr>
          <p:cNvPr id="8" name="Rectangle 7"/>
          <p:cNvSpPr/>
          <p:nvPr/>
        </p:nvSpPr>
        <p:spPr>
          <a:xfrm>
            <a:off x="1760723" y="2623566"/>
            <a:ext cx="1668277" cy="653034"/>
          </a:xfrm>
          <a:prstGeom prst="rect">
            <a:avLst/>
          </a:prstGeom>
          <a:solidFill>
            <a:schemeClr val="accent2">
              <a:lumMod val="75000"/>
            </a:schemeClr>
          </a:solidFill>
          <a:ln>
            <a:noFill/>
          </a:ln>
          <a:effectLst>
            <a:outerShdw blurRad="88900" dist="50800" dir="11400000" sx="102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Cluster mode</a:t>
            </a:r>
            <a:endParaRPr lang="en-US" sz="2400" dirty="0"/>
          </a:p>
        </p:txBody>
      </p:sp>
      <p:sp>
        <p:nvSpPr>
          <p:cNvPr id="28" name="TextBox 27"/>
          <p:cNvSpPr txBox="1"/>
          <p:nvPr/>
        </p:nvSpPr>
        <p:spPr>
          <a:xfrm>
            <a:off x="152400" y="5410200"/>
            <a:ext cx="1604760" cy="461665"/>
          </a:xfrm>
          <a:prstGeom prst="rect">
            <a:avLst/>
          </a:prstGeom>
          <a:noFill/>
        </p:spPr>
        <p:txBody>
          <a:bodyPr wrap="square" rtlCol="0">
            <a:spAutoFit/>
          </a:bodyPr>
          <a:lstStyle/>
          <a:p>
            <a:r>
              <a:rPr lang="en-US" dirty="0" err="1" smtClean="0"/>
              <a:t>InfiniBand</a:t>
            </a:r>
            <a:endParaRPr lang="en-US" dirty="0"/>
          </a:p>
        </p:txBody>
      </p:sp>
      <p:sp>
        <p:nvSpPr>
          <p:cNvPr id="27" name="Rounded Rectangle 26"/>
          <p:cNvSpPr>
            <a:spLocks noChangeArrowheads="1"/>
          </p:cNvSpPr>
          <p:nvPr/>
        </p:nvSpPr>
        <p:spPr bwMode="auto">
          <a:xfrm>
            <a:off x="6589712" y="914400"/>
            <a:ext cx="2395538" cy="1150938"/>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algn="ctr">
              <a:defRPr/>
            </a:pPr>
            <a:endParaRPr lang="en-US">
              <a:solidFill>
                <a:schemeClr val="dk1"/>
              </a:solidFill>
              <a:latin typeface="+mn-lt"/>
              <a:ea typeface="+mn-ea"/>
            </a:endParaRPr>
          </a:p>
        </p:txBody>
      </p:sp>
      <p:sp>
        <p:nvSpPr>
          <p:cNvPr id="29" name="Oval 28"/>
          <p:cNvSpPr>
            <a:spLocks noChangeArrowheads="1"/>
          </p:cNvSpPr>
          <p:nvPr/>
        </p:nvSpPr>
        <p:spPr bwMode="auto">
          <a:xfrm>
            <a:off x="7242175" y="1057275"/>
            <a:ext cx="936625" cy="792163"/>
          </a:xfrm>
          <a:prstGeom prst="ellipse">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endParaRPr lang="en-US">
              <a:solidFill>
                <a:schemeClr val="dk1"/>
              </a:solidFill>
              <a:latin typeface="+mn-lt"/>
              <a:ea typeface="+mn-ea"/>
            </a:endParaRPr>
          </a:p>
        </p:txBody>
      </p:sp>
      <p:sp>
        <p:nvSpPr>
          <p:cNvPr id="30" name="Freeform 29"/>
          <p:cNvSpPr>
            <a:spLocks/>
          </p:cNvSpPr>
          <p:nvPr/>
        </p:nvSpPr>
        <p:spPr bwMode="auto">
          <a:xfrm>
            <a:off x="7532687" y="1204913"/>
            <a:ext cx="138113" cy="501650"/>
          </a:xfrm>
          <a:custGeom>
            <a:avLst/>
            <a:gdLst>
              <a:gd name="T0" fmla="*/ 8142 w 268091"/>
              <a:gd name="T1" fmla="*/ 0 h 819807"/>
              <a:gd name="T2" fmla="*/ 138093 w 268091"/>
              <a:gd name="T3" fmla="*/ 183295 h 819807"/>
              <a:gd name="T4" fmla="*/ 20 w 268091"/>
              <a:gd name="T5" fmla="*/ 356943 h 819807"/>
              <a:gd name="T6" fmla="*/ 129971 w 268091"/>
              <a:gd name="T7" fmla="*/ 501650 h 8198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8091" h="819807">
                <a:moveTo>
                  <a:pt x="15804" y="0"/>
                </a:moveTo>
                <a:cubicBezTo>
                  <a:pt x="143241" y="101162"/>
                  <a:pt x="270679" y="202324"/>
                  <a:pt x="268052" y="299545"/>
                </a:cubicBezTo>
                <a:cubicBezTo>
                  <a:pt x="265425" y="396766"/>
                  <a:pt x="2666" y="496614"/>
                  <a:pt x="39" y="583324"/>
                </a:cubicBezTo>
                <a:cubicBezTo>
                  <a:pt x="-2588" y="670034"/>
                  <a:pt x="124849" y="744920"/>
                  <a:pt x="252287" y="819807"/>
                </a:cubicBezTo>
              </a:path>
            </a:pathLst>
          </a:custGeom>
          <a:noFill/>
          <a:ln w="254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1" name="Freeform 30"/>
          <p:cNvSpPr>
            <a:spLocks/>
          </p:cNvSpPr>
          <p:nvPr/>
        </p:nvSpPr>
        <p:spPr bwMode="auto">
          <a:xfrm>
            <a:off x="7864475" y="1204913"/>
            <a:ext cx="138112" cy="501650"/>
          </a:xfrm>
          <a:custGeom>
            <a:avLst/>
            <a:gdLst>
              <a:gd name="T0" fmla="*/ 8142 w 268091"/>
              <a:gd name="T1" fmla="*/ 0 h 819807"/>
              <a:gd name="T2" fmla="*/ 138092 w 268091"/>
              <a:gd name="T3" fmla="*/ 183295 h 819807"/>
              <a:gd name="T4" fmla="*/ 20 w 268091"/>
              <a:gd name="T5" fmla="*/ 356943 h 819807"/>
              <a:gd name="T6" fmla="*/ 129970 w 268091"/>
              <a:gd name="T7" fmla="*/ 501650 h 8198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8091" h="819807">
                <a:moveTo>
                  <a:pt x="15804" y="0"/>
                </a:moveTo>
                <a:cubicBezTo>
                  <a:pt x="143241" y="101162"/>
                  <a:pt x="270679" y="202324"/>
                  <a:pt x="268052" y="299545"/>
                </a:cubicBezTo>
                <a:cubicBezTo>
                  <a:pt x="265425" y="396766"/>
                  <a:pt x="2666" y="496614"/>
                  <a:pt x="39" y="583324"/>
                </a:cubicBezTo>
                <a:cubicBezTo>
                  <a:pt x="-2588" y="670034"/>
                  <a:pt x="124849" y="744920"/>
                  <a:pt x="252287" y="819807"/>
                </a:cubicBezTo>
              </a:path>
            </a:pathLst>
          </a:custGeom>
          <a:noFill/>
          <a:ln w="254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2" name="TextBox 31"/>
          <p:cNvSpPr txBox="1"/>
          <p:nvPr/>
        </p:nvSpPr>
        <p:spPr>
          <a:xfrm>
            <a:off x="6589712" y="2065338"/>
            <a:ext cx="2401888" cy="400050"/>
          </a:xfrm>
          <a:prstGeom prst="rect">
            <a:avLst/>
          </a:prstGeom>
          <a:noFill/>
        </p:spPr>
        <p:txBody>
          <a:bodyPr>
            <a:spAutoFit/>
          </a:bodyPr>
          <a:lstStyle/>
          <a:p>
            <a:pPr algn="ctr">
              <a:defRPr/>
            </a:pPr>
            <a:r>
              <a:rPr lang="en-US" sz="2000" dirty="0">
                <a:latin typeface="+mj-lt"/>
                <a:ea typeface="+mn-ea"/>
              </a:rPr>
              <a:t>Multicore mode</a:t>
            </a:r>
          </a:p>
        </p:txBody>
      </p:sp>
      <p:sp>
        <p:nvSpPr>
          <p:cNvPr id="33" name="Rounded Rectangle 32"/>
          <p:cNvSpPr>
            <a:spLocks noChangeArrowheads="1"/>
          </p:cNvSpPr>
          <p:nvPr/>
        </p:nvSpPr>
        <p:spPr bwMode="auto">
          <a:xfrm>
            <a:off x="1524000" y="1143001"/>
            <a:ext cx="1054100" cy="706438"/>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algn="ctr">
              <a:defRPr/>
            </a:pPr>
            <a:endParaRPr lang="en-US">
              <a:solidFill>
                <a:schemeClr val="dk1"/>
              </a:solidFill>
              <a:latin typeface="+mn-lt"/>
              <a:ea typeface="+mn-ea"/>
            </a:endParaRPr>
          </a:p>
        </p:txBody>
      </p:sp>
      <p:sp>
        <p:nvSpPr>
          <p:cNvPr id="36" name="Oval 35"/>
          <p:cNvSpPr>
            <a:spLocks noChangeArrowheads="1"/>
          </p:cNvSpPr>
          <p:nvPr/>
        </p:nvSpPr>
        <p:spPr bwMode="auto">
          <a:xfrm>
            <a:off x="1834451" y="1250951"/>
            <a:ext cx="433197" cy="425449"/>
          </a:xfrm>
          <a:prstGeom prst="ellipse">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endParaRPr lang="en-US">
              <a:solidFill>
                <a:schemeClr val="dk1"/>
              </a:solidFill>
              <a:latin typeface="+mn-lt"/>
              <a:ea typeface="+mn-ea"/>
            </a:endParaRPr>
          </a:p>
        </p:txBody>
      </p:sp>
      <p:sp>
        <p:nvSpPr>
          <p:cNvPr id="39" name="TextBox 38"/>
          <p:cNvSpPr txBox="1"/>
          <p:nvPr/>
        </p:nvSpPr>
        <p:spPr>
          <a:xfrm>
            <a:off x="188913" y="2066925"/>
            <a:ext cx="2401887" cy="400050"/>
          </a:xfrm>
          <a:prstGeom prst="rect">
            <a:avLst/>
          </a:prstGeom>
          <a:noFill/>
        </p:spPr>
        <p:txBody>
          <a:bodyPr>
            <a:spAutoFit/>
          </a:bodyPr>
          <a:lstStyle/>
          <a:p>
            <a:pPr algn="ctr">
              <a:defRPr/>
            </a:pPr>
            <a:r>
              <a:rPr lang="en-US" sz="2000" dirty="0">
                <a:latin typeface="+mj-lt"/>
                <a:ea typeface="+mn-ea"/>
              </a:rPr>
              <a:t>Cluster mode</a:t>
            </a:r>
          </a:p>
        </p:txBody>
      </p:sp>
      <p:sp>
        <p:nvSpPr>
          <p:cNvPr id="37" name="Rounded Rectangle 36"/>
          <p:cNvSpPr>
            <a:spLocks noChangeArrowheads="1"/>
          </p:cNvSpPr>
          <p:nvPr/>
        </p:nvSpPr>
        <p:spPr bwMode="auto">
          <a:xfrm>
            <a:off x="187414" y="1143001"/>
            <a:ext cx="1054100" cy="706438"/>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algn="ctr">
              <a:defRPr/>
            </a:pPr>
            <a:endParaRPr lang="en-US">
              <a:solidFill>
                <a:schemeClr val="dk1"/>
              </a:solidFill>
              <a:latin typeface="+mn-lt"/>
              <a:ea typeface="+mn-ea"/>
            </a:endParaRPr>
          </a:p>
        </p:txBody>
      </p:sp>
      <p:sp>
        <p:nvSpPr>
          <p:cNvPr id="38" name="Oval 37"/>
          <p:cNvSpPr>
            <a:spLocks noChangeArrowheads="1"/>
          </p:cNvSpPr>
          <p:nvPr/>
        </p:nvSpPr>
        <p:spPr bwMode="auto">
          <a:xfrm>
            <a:off x="497865" y="1250951"/>
            <a:ext cx="433197" cy="425449"/>
          </a:xfrm>
          <a:prstGeom prst="ellipse">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a:defRPr/>
            </a:pPr>
            <a:endParaRPr lang="en-US">
              <a:solidFill>
                <a:schemeClr val="dk1"/>
              </a:solidFill>
              <a:latin typeface="+mn-lt"/>
              <a:ea typeface="+mn-ea"/>
            </a:endParaRPr>
          </a:p>
        </p:txBody>
      </p:sp>
      <p:cxnSp>
        <p:nvCxnSpPr>
          <p:cNvPr id="4" name="Straight Connector 3"/>
          <p:cNvCxnSpPr/>
          <p:nvPr/>
        </p:nvCxnSpPr>
        <p:spPr>
          <a:xfrm>
            <a:off x="710399" y="2065338"/>
            <a:ext cx="1340651"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a:endCxn id="36" idx="4"/>
          </p:cNvCxnSpPr>
          <p:nvPr/>
        </p:nvCxnSpPr>
        <p:spPr>
          <a:xfrm flipV="1">
            <a:off x="2051050" y="1676400"/>
            <a:ext cx="0" cy="388938"/>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a:stCxn id="38" idx="4"/>
          </p:cNvCxnSpPr>
          <p:nvPr/>
        </p:nvCxnSpPr>
        <p:spPr>
          <a:xfrm>
            <a:off x="714464" y="1676400"/>
            <a:ext cx="0" cy="388938"/>
          </a:xfrm>
          <a:prstGeom prst="line">
            <a:avLst/>
          </a:prstGeom>
        </p:spPr>
        <p:style>
          <a:lnRef idx="2">
            <a:schemeClr val="dk1"/>
          </a:lnRef>
          <a:fillRef idx="0">
            <a:schemeClr val="dk1"/>
          </a:fillRef>
          <a:effectRef idx="1">
            <a:schemeClr val="dk1"/>
          </a:effectRef>
          <a:fontRef idx="minor">
            <a:schemeClr val="tx1"/>
          </a:fontRef>
        </p:style>
      </p:cxnSp>
      <p:pic>
        <p:nvPicPr>
          <p:cNvPr id="34" name="Picture 33" descr="Java_a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3537466"/>
            <a:ext cx="990600" cy="674132"/>
          </a:xfrm>
          <a:prstGeom prst="rect">
            <a:avLst/>
          </a:prstGeom>
        </p:spPr>
      </p:pic>
    </p:spTree>
    <p:extLst>
      <p:ext uri="{BB962C8B-B14F-4D97-AF65-F5344CB8AC3E}">
        <p14:creationId xmlns:p14="http://schemas.microsoft.com/office/powerpoint/2010/main" val="2890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19" grpId="0"/>
      <p:bldP spid="20" grpId="0"/>
      <p:bldP spid="21" grpId="0"/>
      <p:bldP spid="8"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MPI Libraries for Java</a:t>
            </a:r>
          </a:p>
        </p:txBody>
      </p:sp>
      <p:sp>
        <p:nvSpPr>
          <p:cNvPr id="3" name="Content Placeholder 2"/>
          <p:cNvSpPr>
            <a:spLocks noGrp="1"/>
          </p:cNvSpPr>
          <p:nvPr>
            <p:ph idx="1"/>
          </p:nvPr>
        </p:nvSpPr>
        <p:spPr/>
        <p:txBody>
          <a:bodyPr/>
          <a:lstStyle/>
          <a:p>
            <a:r>
              <a:rPr lang="en-US" dirty="0" err="1"/>
              <a:t>FastMPJ</a:t>
            </a:r>
            <a:r>
              <a:rPr lang="en-US" dirty="0"/>
              <a:t> is a proprietary implementation of </a:t>
            </a:r>
            <a:r>
              <a:rPr lang="en-US" dirty="0" err="1"/>
              <a:t>mpiJava</a:t>
            </a:r>
            <a:r>
              <a:rPr lang="en-US" dirty="0"/>
              <a:t> 1.2 </a:t>
            </a:r>
            <a:r>
              <a:rPr lang="en-US" dirty="0" smtClean="0"/>
              <a:t>API with following communication devices:</a:t>
            </a:r>
            <a:endParaRPr lang="en-US" dirty="0"/>
          </a:p>
          <a:p>
            <a:pPr lvl="1"/>
            <a:r>
              <a:rPr lang="en-US" dirty="0"/>
              <a:t>Ethernet</a:t>
            </a:r>
          </a:p>
          <a:p>
            <a:pPr lvl="1"/>
            <a:r>
              <a:rPr lang="en-US" dirty="0"/>
              <a:t>SMP</a:t>
            </a:r>
          </a:p>
          <a:p>
            <a:pPr lvl="1"/>
            <a:r>
              <a:rPr lang="en-US" dirty="0" err="1"/>
              <a:t>Myrinet</a:t>
            </a:r>
            <a:endParaRPr lang="en-US" dirty="0"/>
          </a:p>
          <a:p>
            <a:pPr lvl="1"/>
            <a:r>
              <a:rPr lang="en-US" dirty="0" err="1" smtClean="0"/>
              <a:t>InfiniBand</a:t>
            </a:r>
            <a:endParaRPr lang="en-US" dirty="0"/>
          </a:p>
          <a:p>
            <a:endParaRPr lang="en-US" dirty="0" smtClean="0"/>
          </a:p>
          <a:p>
            <a:r>
              <a:rPr lang="en-US" dirty="0" smtClean="0"/>
              <a:t>Open </a:t>
            </a:r>
            <a:r>
              <a:rPr lang="en-US" dirty="0"/>
              <a:t>MPI has introduced Java Bindings using JNI</a:t>
            </a:r>
          </a:p>
          <a:p>
            <a:pPr lvl="1"/>
            <a:r>
              <a:rPr lang="en-US" dirty="0" smtClean="0"/>
              <a:t>Uses Open MPI as native MPI library</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2614FB56-B697-48CA-9647-AEAECAC679B1}" type="slidenum">
              <a:rPr lang="en-US" smtClean="0"/>
              <a:pPr>
                <a:defRPr/>
              </a:pPr>
              <a:t>6</a:t>
            </a:fld>
            <a:endParaRPr lang="en-US"/>
          </a:p>
        </p:txBody>
      </p:sp>
      <p:pic>
        <p:nvPicPr>
          <p:cNvPr id="3074" name="Picture 2" descr="C:\Users\Bibrak Qamar\Desktop\fas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71675"/>
            <a:ext cx="22669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ibrak Qamar\Desktop\open-mp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621213"/>
            <a:ext cx="1639888" cy="162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3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3384"/>
            <a:ext cx="4495800" cy="4519216"/>
          </a:xfrm>
          <a:prstGeom prst="rect">
            <a:avLst/>
          </a:prstGeom>
        </p:spPr>
      </p:pic>
      <p:sp>
        <p:nvSpPr>
          <p:cNvPr id="4" name="Title 3"/>
          <p:cNvSpPr>
            <a:spLocks noGrp="1"/>
          </p:cNvSpPr>
          <p:nvPr>
            <p:ph type="title"/>
          </p:nvPr>
        </p:nvSpPr>
        <p:spPr/>
        <p:txBody>
          <a:bodyPr/>
          <a:lstStyle/>
          <a:p>
            <a:r>
              <a:rPr lang="en-US" dirty="0" smtClean="0"/>
              <a:t>Contributions of this Paper</a:t>
            </a:r>
            <a:endParaRPr lang="en-US" dirty="0"/>
          </a:p>
        </p:txBody>
      </p:sp>
      <p:sp>
        <p:nvSpPr>
          <p:cNvPr id="3" name="Slide Number Placeholder 2"/>
          <p:cNvSpPr>
            <a:spLocks noGrp="1"/>
          </p:cNvSpPr>
          <p:nvPr>
            <p:ph type="sldNum" sz="quarter" idx="11"/>
          </p:nvPr>
        </p:nvSpPr>
        <p:spPr/>
        <p:txBody>
          <a:bodyPr/>
          <a:lstStyle/>
          <a:p>
            <a:fld id="{88AE5AEC-53AF-4AC7-9001-4C10E3367F22}" type="slidenum">
              <a:rPr lang="en-US" smtClean="0"/>
              <a:t>7</a:t>
            </a:fld>
            <a:endParaRPr lang="en-US" dirty="0"/>
          </a:p>
        </p:txBody>
      </p:sp>
      <p:sp>
        <p:nvSpPr>
          <p:cNvPr id="6" name="Rectangle 5"/>
          <p:cNvSpPr/>
          <p:nvPr/>
        </p:nvSpPr>
        <p:spPr>
          <a:xfrm>
            <a:off x="3124200" y="3370548"/>
            <a:ext cx="696685" cy="289560"/>
          </a:xfrm>
          <a:prstGeom prst="rect">
            <a:avLst/>
          </a:prstGeom>
          <a:solidFill>
            <a:srgbClr val="FF0000">
              <a:alpha val="25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2400" y="5619690"/>
            <a:ext cx="4191000" cy="400110"/>
          </a:xfrm>
          <a:prstGeom prst="rect">
            <a:avLst/>
          </a:prstGeom>
          <a:noFill/>
        </p:spPr>
        <p:txBody>
          <a:bodyPr wrap="square" rtlCol="0">
            <a:spAutoFit/>
          </a:bodyPr>
          <a:lstStyle/>
          <a:p>
            <a:pPr algn="ctr"/>
            <a:r>
              <a:rPr lang="en-US" sz="2000" dirty="0" smtClean="0"/>
              <a:t>MPJ Express layered Architecture</a:t>
            </a:r>
            <a:endParaRPr lang="en-US" sz="2000" dirty="0"/>
          </a:p>
        </p:txBody>
      </p:sp>
      <p:sp>
        <p:nvSpPr>
          <p:cNvPr id="8" name="Rectangle 7"/>
          <p:cNvSpPr/>
          <p:nvPr/>
        </p:nvSpPr>
        <p:spPr>
          <a:xfrm>
            <a:off x="293915" y="2743200"/>
            <a:ext cx="1458685" cy="281707"/>
          </a:xfrm>
          <a:prstGeom prst="rect">
            <a:avLst/>
          </a:prstGeom>
          <a:solidFill>
            <a:srgbClr val="FF0000">
              <a:alpha val="25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22388" y="3024907"/>
            <a:ext cx="4191000" cy="2000548"/>
          </a:xfrm>
          <a:prstGeom prst="rect">
            <a:avLst/>
          </a:prstGeom>
          <a:noFill/>
        </p:spPr>
        <p:txBody>
          <a:bodyPr wrap="square" rtlCol="0">
            <a:spAutoFit/>
          </a:bodyPr>
          <a:lstStyle/>
          <a:p>
            <a:pPr marL="285750" indent="-285750">
              <a:buFont typeface="Arial" pitchFamily="34" charset="0"/>
              <a:buChar char="•"/>
            </a:pPr>
            <a:r>
              <a:rPr lang="en-US" dirty="0" smtClean="0"/>
              <a:t>Hybdev helps transparently exploit hybrid parallelism in clusters made of multicore processors</a:t>
            </a:r>
          </a:p>
          <a:p>
            <a:pPr marL="800100" lvl="1" indent="-342900">
              <a:buFont typeface="Arial" panose="020B0604020202020204" pitchFamily="34" charset="0"/>
              <a:buChar char="•"/>
            </a:pPr>
            <a:r>
              <a:rPr lang="en-US" sz="1400" dirty="0" smtClean="0"/>
              <a:t>User need not worry about changing application code</a:t>
            </a:r>
          </a:p>
          <a:p>
            <a:pPr marL="800100" lvl="1" indent="-342900">
              <a:buFont typeface="Arial" panose="020B0604020202020204" pitchFamily="34" charset="0"/>
              <a:buChar char="•"/>
            </a:pPr>
            <a:r>
              <a:rPr lang="en-US" sz="1400" dirty="0" smtClean="0"/>
              <a:t>Shared memory communication for intra-node and network communication for inter-node</a:t>
            </a:r>
            <a:endParaRPr lang="en-US" sz="1200" dirty="0"/>
          </a:p>
        </p:txBody>
      </p:sp>
      <p:sp>
        <p:nvSpPr>
          <p:cNvPr id="12" name="Rectangle 11"/>
          <p:cNvSpPr/>
          <p:nvPr/>
        </p:nvSpPr>
        <p:spPr>
          <a:xfrm>
            <a:off x="4432663" y="914400"/>
            <a:ext cx="4572000" cy="2308324"/>
          </a:xfrm>
          <a:prstGeom prst="rect">
            <a:avLst/>
          </a:prstGeom>
        </p:spPr>
        <p:txBody>
          <a:bodyPr>
            <a:spAutoFit/>
          </a:bodyPr>
          <a:lstStyle/>
          <a:p>
            <a:pPr marL="285750" indent="-285750">
              <a:buFont typeface="Arial" panose="020B0604020202020204" pitchFamily="34" charset="0"/>
              <a:buChar char="•"/>
            </a:pPr>
            <a:r>
              <a:rPr lang="en-US" dirty="0" smtClean="0"/>
              <a:t>Native Device </a:t>
            </a:r>
            <a:r>
              <a:rPr lang="en-US" dirty="0"/>
              <a:t>helps </a:t>
            </a:r>
            <a:r>
              <a:rPr lang="en-US" dirty="0" smtClean="0"/>
              <a:t>exploit native MPI library from parallel Java applications</a:t>
            </a:r>
          </a:p>
          <a:p>
            <a:pPr marL="742950" lvl="1" indent="-285750">
              <a:buFont typeface="Arial" panose="020B0604020202020204" pitchFamily="34" charset="0"/>
              <a:buChar char="•"/>
            </a:pPr>
            <a:r>
              <a:rPr lang="en-US" sz="1400" dirty="0" smtClean="0"/>
              <a:t>Offloads bulk of communication logic to native MPI library</a:t>
            </a:r>
          </a:p>
          <a:p>
            <a:pPr marL="742950" lvl="1" indent="-285750">
              <a:buFont typeface="Arial" panose="020B0604020202020204" pitchFamily="34" charset="0"/>
              <a:buChar char="•"/>
            </a:pPr>
            <a:r>
              <a:rPr lang="en-US" sz="1400" dirty="0" smtClean="0"/>
              <a:t>Native MPI libraries are optimized by vendors for their particular system</a:t>
            </a:r>
          </a:p>
          <a:p>
            <a:pPr marL="285750" indent="-285750" algn="ctr">
              <a:buFont typeface="Arial" panose="020B0604020202020204" pitchFamily="34" charset="0"/>
              <a:buChar char="•"/>
            </a:pPr>
            <a:endParaRPr lang="en-US" sz="1600" dirty="0"/>
          </a:p>
        </p:txBody>
      </p:sp>
      <p:cxnSp>
        <p:nvCxnSpPr>
          <p:cNvPr id="14" name="Straight Connector 13"/>
          <p:cNvCxnSpPr/>
          <p:nvPr/>
        </p:nvCxnSpPr>
        <p:spPr>
          <a:xfrm>
            <a:off x="4432663" y="2982235"/>
            <a:ext cx="4572000" cy="0"/>
          </a:xfrm>
          <a:prstGeom prst="line">
            <a:avLst/>
          </a:prstGeom>
        </p:spPr>
        <p:style>
          <a:lnRef idx="2">
            <a:schemeClr val="accent3"/>
          </a:lnRef>
          <a:fillRef idx="0">
            <a:schemeClr val="accent3"/>
          </a:fillRef>
          <a:effectRef idx="1">
            <a:schemeClr val="accent3"/>
          </a:effectRef>
          <a:fontRef idx="minor">
            <a:schemeClr val="tx1"/>
          </a:fontRef>
        </p:style>
      </p:cxnSp>
      <p:pic>
        <p:nvPicPr>
          <p:cNvPr id="13" name="Picture 3"/>
          <p:cNvPicPr>
            <a:picLocks noChangeAspect="1" noChangeArrowheads="1"/>
          </p:cNvPicPr>
          <p:nvPr/>
        </p:nvPicPr>
        <p:blipFill>
          <a:blip r:embed="rId3"/>
          <a:srcRect t="20513" b="17949"/>
          <a:stretch>
            <a:fillRect/>
          </a:stretch>
        </p:blipFill>
        <p:spPr bwMode="auto">
          <a:xfrm>
            <a:off x="4581526" y="5638800"/>
            <a:ext cx="3952874" cy="685800"/>
          </a:xfrm>
          <a:prstGeom prst="rect">
            <a:avLst/>
          </a:prstGeom>
          <a:noFill/>
          <a:ln w="9525">
            <a:noFill/>
            <a:miter lim="800000"/>
            <a:headEnd/>
            <a:tailEnd/>
          </a:ln>
          <a:effectLst/>
        </p:spPr>
      </p:pic>
    </p:spTree>
    <p:extLst>
      <p:ext uri="{BB962C8B-B14F-4D97-AF65-F5344CB8AC3E}">
        <p14:creationId xmlns:p14="http://schemas.microsoft.com/office/powerpoint/2010/main" val="7807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Agenda</a:t>
            </a:r>
            <a:endParaRPr lang="en-US" sz="4800" b="1" dirty="0"/>
          </a:p>
        </p:txBody>
      </p:sp>
      <p:sp>
        <p:nvSpPr>
          <p:cNvPr id="3" name="Content Placeholder 2"/>
          <p:cNvSpPr>
            <a:spLocks noGrp="1"/>
          </p:cNvSpPr>
          <p:nvPr>
            <p:ph idx="1"/>
          </p:nvPr>
        </p:nvSpPr>
        <p:spPr/>
        <p:txBody>
          <a:bodyPr>
            <a:normAutofit/>
          </a:bodyPr>
          <a:lstStyle/>
          <a:p>
            <a:r>
              <a:rPr lang="en-US" sz="3200" dirty="0" smtClean="0">
                <a:solidFill>
                  <a:schemeClr val="tx1">
                    <a:lumMod val="50000"/>
                    <a:lumOff val="50000"/>
                  </a:schemeClr>
                </a:solidFill>
              </a:rPr>
              <a:t>Introduction to MPJ Express</a:t>
            </a:r>
          </a:p>
          <a:p>
            <a:r>
              <a:rPr lang="en-US" sz="3200" dirty="0">
                <a:solidFill>
                  <a:schemeClr val="accent6">
                    <a:lumMod val="75000"/>
                  </a:schemeClr>
                </a:solidFill>
              </a:rPr>
              <a:t>Native </a:t>
            </a:r>
            <a:r>
              <a:rPr lang="en-US" sz="3200" dirty="0" smtClean="0">
                <a:solidFill>
                  <a:schemeClr val="accent6">
                    <a:lumMod val="75000"/>
                  </a:schemeClr>
                </a:solidFill>
              </a:rPr>
              <a:t>Device:</a:t>
            </a:r>
          </a:p>
          <a:p>
            <a:pPr lvl="1"/>
            <a:r>
              <a:rPr lang="en-US" dirty="0" smtClean="0">
                <a:solidFill>
                  <a:schemeClr val="accent6">
                    <a:lumMod val="75000"/>
                  </a:schemeClr>
                </a:solidFill>
              </a:rPr>
              <a:t>Motivation</a:t>
            </a:r>
            <a:endParaRPr lang="en-US" dirty="0">
              <a:solidFill>
                <a:schemeClr val="accent6">
                  <a:lumMod val="75000"/>
                </a:schemeClr>
              </a:solidFill>
            </a:endParaRPr>
          </a:p>
          <a:p>
            <a:pPr lvl="1"/>
            <a:r>
              <a:rPr lang="en-US" dirty="0" smtClean="0">
                <a:solidFill>
                  <a:schemeClr val="accent6">
                    <a:lumMod val="75000"/>
                  </a:schemeClr>
                </a:solidFill>
              </a:rPr>
              <a:t>Design</a:t>
            </a:r>
            <a:endParaRPr lang="en-US" dirty="0">
              <a:solidFill>
                <a:schemeClr val="accent6">
                  <a:lumMod val="75000"/>
                </a:schemeClr>
              </a:solidFill>
            </a:endParaRPr>
          </a:p>
          <a:p>
            <a:pPr lvl="1"/>
            <a:r>
              <a:rPr lang="en-US" dirty="0" smtClean="0">
                <a:solidFill>
                  <a:schemeClr val="accent6">
                    <a:lumMod val="75000"/>
                  </a:schemeClr>
                </a:solidFill>
              </a:rPr>
              <a:t>Point-to-Point &amp; Collective </a:t>
            </a:r>
            <a:r>
              <a:rPr lang="en-US" dirty="0">
                <a:solidFill>
                  <a:schemeClr val="accent6">
                    <a:lumMod val="75000"/>
                  </a:schemeClr>
                </a:solidFill>
              </a:rPr>
              <a:t>Communication</a:t>
            </a:r>
          </a:p>
          <a:p>
            <a:r>
              <a:rPr lang="en-US" sz="3200" dirty="0" smtClean="0">
                <a:solidFill>
                  <a:schemeClr val="tx1"/>
                </a:solidFill>
              </a:rPr>
              <a:t>Hybrid Device</a:t>
            </a:r>
          </a:p>
          <a:p>
            <a:r>
              <a:rPr lang="en-US" sz="3200" dirty="0" smtClean="0">
                <a:solidFill>
                  <a:schemeClr val="tx1"/>
                </a:solidFill>
              </a:rPr>
              <a:t>Performance Evaluation</a:t>
            </a:r>
          </a:p>
          <a:p>
            <a:r>
              <a:rPr lang="en-US" sz="3200" dirty="0" smtClean="0">
                <a:solidFill>
                  <a:schemeClr val="tx1"/>
                </a:solidFill>
              </a:rPr>
              <a:t>Summary</a:t>
            </a:r>
          </a:p>
        </p:txBody>
      </p:sp>
      <p:sp>
        <p:nvSpPr>
          <p:cNvPr id="5" name="Slide Number Placeholder 4"/>
          <p:cNvSpPr>
            <a:spLocks noGrp="1"/>
          </p:cNvSpPr>
          <p:nvPr>
            <p:ph type="sldNum" sz="quarter" idx="11"/>
          </p:nvPr>
        </p:nvSpPr>
        <p:spPr/>
        <p:txBody>
          <a:bodyPr/>
          <a:lstStyle/>
          <a:p>
            <a:fld id="{88AE5AEC-53AF-4AC7-9001-4C10E3367F22}" type="slidenum">
              <a:rPr lang="en-US" smtClean="0"/>
              <a:t>8</a:t>
            </a:fld>
            <a:endParaRPr lang="en-US" dirty="0"/>
          </a:p>
        </p:txBody>
      </p:sp>
    </p:spTree>
    <p:extLst>
      <p:ext uri="{BB962C8B-B14F-4D97-AF65-F5344CB8AC3E}">
        <p14:creationId xmlns:p14="http://schemas.microsoft.com/office/powerpoint/2010/main" val="2004470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Motivation for Native Device</a:t>
            </a:r>
            <a:endParaRPr lang="en-US" i="1" dirty="0"/>
          </a:p>
        </p:txBody>
      </p:sp>
      <p:sp>
        <p:nvSpPr>
          <p:cNvPr id="5" name="Slide Number Placeholder 4"/>
          <p:cNvSpPr>
            <a:spLocks noGrp="1"/>
          </p:cNvSpPr>
          <p:nvPr>
            <p:ph type="sldNum" sz="quarter" idx="11"/>
          </p:nvPr>
        </p:nvSpPr>
        <p:spPr/>
        <p:txBody>
          <a:bodyPr/>
          <a:lstStyle/>
          <a:p>
            <a:fld id="{88AE5AEC-53AF-4AC7-9001-4C10E3367F22}" type="slidenum">
              <a:rPr lang="en-US" smtClean="0"/>
              <a:t>9</a:t>
            </a:fld>
            <a:endParaRPr lang="en-US" dirty="0"/>
          </a:p>
        </p:txBody>
      </p:sp>
      <p:pic>
        <p:nvPicPr>
          <p:cNvPr id="4" name="Picture 3" descr="AOC-UINF-M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529" y="3864679"/>
            <a:ext cx="1931802" cy="1028700"/>
          </a:xfrm>
          <a:prstGeom prst="rect">
            <a:avLst/>
          </a:prstGeom>
        </p:spPr>
      </p:pic>
      <p:pic>
        <p:nvPicPr>
          <p:cNvPr id="6" name="Picture 5" descr="fig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208" y="2142205"/>
            <a:ext cx="2114505" cy="1515395"/>
          </a:xfrm>
          <a:prstGeom prst="rect">
            <a:avLst/>
          </a:prstGeom>
        </p:spPr>
      </p:pic>
      <p:pic>
        <p:nvPicPr>
          <p:cNvPr id="7" name="Picture 6" descr="Intel_Xeon_Phi_PCIe_Card.jpg"/>
          <p:cNvPicPr>
            <a:picLocks noChangeAspect="1"/>
          </p:cNvPicPr>
          <p:nvPr/>
        </p:nvPicPr>
        <p:blipFill rotWithShape="1">
          <a:blip r:embed="rId5" cstate="print">
            <a:extLst>
              <a:ext uri="{28A0092B-C50C-407E-A947-70E740481C1C}">
                <a14:useLocalDpi xmlns:a14="http://schemas.microsoft.com/office/drawing/2010/main" val="0"/>
              </a:ext>
            </a:extLst>
          </a:blip>
          <a:srcRect l="17830" t="17974" r="11026" b="15300"/>
          <a:stretch/>
        </p:blipFill>
        <p:spPr>
          <a:xfrm>
            <a:off x="5513017" y="4436045"/>
            <a:ext cx="1143000" cy="711079"/>
          </a:xfrm>
          <a:prstGeom prst="rect">
            <a:avLst/>
          </a:prstGeom>
        </p:spPr>
      </p:pic>
      <p:pic>
        <p:nvPicPr>
          <p:cNvPr id="8" name="Picture 7" descr="geforce_gp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3998029"/>
            <a:ext cx="1021976" cy="762000"/>
          </a:xfrm>
          <a:prstGeom prst="rect">
            <a:avLst/>
          </a:prstGeom>
        </p:spPr>
      </p:pic>
      <p:sp>
        <p:nvSpPr>
          <p:cNvPr id="9" name="TextBox 8"/>
          <p:cNvSpPr txBox="1"/>
          <p:nvPr/>
        </p:nvSpPr>
        <p:spPr>
          <a:xfrm>
            <a:off x="6134782" y="3657600"/>
            <a:ext cx="2368895" cy="369332"/>
          </a:xfrm>
          <a:prstGeom prst="rect">
            <a:avLst/>
          </a:prstGeom>
          <a:noFill/>
        </p:spPr>
        <p:txBody>
          <a:bodyPr wrap="none" rtlCol="0">
            <a:spAutoFit/>
          </a:bodyPr>
          <a:lstStyle/>
          <a:p>
            <a:r>
              <a:rPr lang="en-US" dirty="0" smtClean="0"/>
              <a:t>Multi-Core Processors</a:t>
            </a:r>
            <a:endParaRPr lang="en-US" dirty="0"/>
          </a:p>
        </p:txBody>
      </p:sp>
      <p:sp>
        <p:nvSpPr>
          <p:cNvPr id="10" name="TextBox 9"/>
          <p:cNvSpPr txBox="1"/>
          <p:nvPr/>
        </p:nvSpPr>
        <p:spPr>
          <a:xfrm>
            <a:off x="6798959" y="4724400"/>
            <a:ext cx="2105138" cy="1569660"/>
          </a:xfrm>
          <a:prstGeom prst="rect">
            <a:avLst/>
          </a:prstGeom>
          <a:noFill/>
        </p:spPr>
        <p:txBody>
          <a:bodyPr wrap="square" rtlCol="0">
            <a:spAutoFit/>
          </a:bodyPr>
          <a:lstStyle/>
          <a:p>
            <a:pPr algn="ctr"/>
            <a:r>
              <a:rPr lang="en-US" dirty="0" smtClean="0"/>
              <a:t>High-Speed Interconnect</a:t>
            </a:r>
          </a:p>
          <a:p>
            <a:pPr algn="ctr"/>
            <a:r>
              <a:rPr lang="en-US" dirty="0" smtClean="0"/>
              <a:t>Like, </a:t>
            </a:r>
            <a:r>
              <a:rPr lang="en-US" dirty="0" err="1" smtClean="0"/>
              <a:t>InfiniBand</a:t>
            </a:r>
            <a:endParaRPr lang="en-US" dirty="0"/>
          </a:p>
        </p:txBody>
      </p:sp>
      <p:sp>
        <p:nvSpPr>
          <p:cNvPr id="11" name="TextBox 10"/>
          <p:cNvSpPr txBox="1"/>
          <p:nvPr/>
        </p:nvSpPr>
        <p:spPr>
          <a:xfrm>
            <a:off x="4571999" y="5105400"/>
            <a:ext cx="2133600" cy="646331"/>
          </a:xfrm>
          <a:prstGeom prst="rect">
            <a:avLst/>
          </a:prstGeom>
          <a:noFill/>
        </p:spPr>
        <p:txBody>
          <a:bodyPr wrap="square" rtlCol="0">
            <a:spAutoFit/>
          </a:bodyPr>
          <a:lstStyle/>
          <a:p>
            <a:pPr algn="ctr"/>
            <a:r>
              <a:rPr lang="en-US" dirty="0" smtClean="0"/>
              <a:t>Co-Processors</a:t>
            </a:r>
          </a:p>
          <a:p>
            <a:pPr algn="ctr"/>
            <a:r>
              <a:rPr lang="en-US" dirty="0" smtClean="0"/>
              <a:t>Like, GPUs, Phi</a:t>
            </a:r>
            <a:endParaRPr lang="en-US" dirty="0"/>
          </a:p>
        </p:txBody>
      </p:sp>
      <p:pic>
        <p:nvPicPr>
          <p:cNvPr id="12" name="Picture 11" descr="Screen Shot 2014-04-07 at 12.58.4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87" y="4114800"/>
            <a:ext cx="4280513" cy="2604434"/>
          </a:xfrm>
          <a:prstGeom prst="rect">
            <a:avLst/>
          </a:prstGeom>
        </p:spPr>
      </p:pic>
      <p:sp>
        <p:nvSpPr>
          <p:cNvPr id="14" name="TextBox 13"/>
          <p:cNvSpPr txBox="1"/>
          <p:nvPr/>
        </p:nvSpPr>
        <p:spPr>
          <a:xfrm>
            <a:off x="1117708" y="3657600"/>
            <a:ext cx="2193935" cy="369332"/>
          </a:xfrm>
          <a:prstGeom prst="rect">
            <a:avLst/>
          </a:prstGeom>
          <a:noFill/>
        </p:spPr>
        <p:txBody>
          <a:bodyPr wrap="none" rtlCol="0">
            <a:spAutoFit/>
          </a:bodyPr>
          <a:lstStyle/>
          <a:p>
            <a:pPr algn="ctr"/>
            <a:r>
              <a:rPr lang="en-US" dirty="0" smtClean="0"/>
              <a:t>Network Topologies</a:t>
            </a:r>
            <a:endParaRPr lang="en-US" dirty="0"/>
          </a:p>
        </p:txBody>
      </p:sp>
      <p:sp>
        <p:nvSpPr>
          <p:cNvPr id="16" name="TextBox 15"/>
          <p:cNvSpPr txBox="1"/>
          <p:nvPr/>
        </p:nvSpPr>
        <p:spPr>
          <a:xfrm>
            <a:off x="140830" y="989685"/>
            <a:ext cx="8522846" cy="2246769"/>
          </a:xfrm>
          <a:prstGeom prst="rect">
            <a:avLst/>
          </a:prstGeom>
          <a:noFill/>
        </p:spPr>
        <p:txBody>
          <a:bodyPr wrap="none" rtlCol="0">
            <a:spAutoFit/>
          </a:bodyPr>
          <a:lstStyle/>
          <a:p>
            <a:pPr marL="342900" indent="-342900">
              <a:buFont typeface="Wingdings" pitchFamily="2" charset="2"/>
              <a:buChar char="§"/>
            </a:pPr>
            <a:r>
              <a:rPr lang="en-US" sz="2800" dirty="0" smtClean="0">
                <a:latin typeface="Calibri" pitchFamily="34" charset="0"/>
              </a:rPr>
              <a:t>MPICH and Open MPI have faster development cycles: </a:t>
            </a:r>
          </a:p>
          <a:p>
            <a:pPr marL="800100" lvl="1" indent="-342900">
              <a:buFont typeface="Wingdings" pitchFamily="2" charset="2"/>
              <a:buChar char="§"/>
            </a:pPr>
            <a:r>
              <a:rPr lang="en-US" sz="2800" dirty="0" smtClean="0">
                <a:latin typeface="Calibri" pitchFamily="34" charset="0"/>
              </a:rPr>
              <a:t>Efficient collective communication</a:t>
            </a:r>
          </a:p>
          <a:p>
            <a:pPr marL="800100" lvl="1" indent="-342900">
              <a:buFont typeface="Wingdings" pitchFamily="2" charset="2"/>
              <a:buChar char="§"/>
            </a:pPr>
            <a:r>
              <a:rPr lang="en-US" sz="2800" dirty="0" smtClean="0">
                <a:latin typeface="Calibri" pitchFamily="34" charset="0"/>
              </a:rPr>
              <a:t>MPI 3.0 Compliant</a:t>
            </a:r>
          </a:p>
          <a:p>
            <a:pPr marL="800100" lvl="1" indent="-342900">
              <a:buFont typeface="Wingdings" pitchFamily="2" charset="2"/>
              <a:buChar char="§"/>
            </a:pPr>
            <a:r>
              <a:rPr lang="en-US" sz="2800" dirty="0" smtClean="0">
                <a:latin typeface="Calibri" pitchFamily="34" charset="0"/>
              </a:rPr>
              <a:t>Support for HPC interconnects</a:t>
            </a:r>
          </a:p>
          <a:p>
            <a:pPr marL="342900" indent="-342900">
              <a:buFont typeface="Wingdings" pitchFamily="2" charset="2"/>
              <a:buChar char="§"/>
            </a:pPr>
            <a:r>
              <a:rPr lang="en-US" sz="2800" b="1" dirty="0" smtClean="0">
                <a:latin typeface="Calibri" pitchFamily="34" charset="0"/>
              </a:rPr>
              <a:t>Offload messaging to native MPI library</a:t>
            </a:r>
          </a:p>
        </p:txBody>
      </p:sp>
    </p:spTree>
    <p:extLst>
      <p:ext uri="{BB962C8B-B14F-4D97-AF65-F5344CB8AC3E}">
        <p14:creationId xmlns:p14="http://schemas.microsoft.com/office/powerpoint/2010/main" val="2838042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13956</TotalTime>
  <Words>1310</Words>
  <Application>Microsoft Office PowerPoint</Application>
  <PresentationFormat>On-screen Show (4:3)</PresentationFormat>
  <Paragraphs>376</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Design and Implementation of Hybrid and Native Communication Devices for Java HPC</vt:lpstr>
      <vt:lpstr>Agenda</vt:lpstr>
      <vt:lpstr>Introduction to MPJ Express</vt:lpstr>
      <vt:lpstr>Why Java</vt:lpstr>
      <vt:lpstr>Communication Devices in MPJ Express</vt:lpstr>
      <vt:lpstr>Other MPI Libraries for Java</vt:lpstr>
      <vt:lpstr>Contributions of this Paper</vt:lpstr>
      <vt:lpstr>Agenda</vt:lpstr>
      <vt:lpstr>Motivation for Native Device</vt:lpstr>
      <vt:lpstr>Native Device for MPJ Express</vt:lpstr>
      <vt:lpstr>Native Device Point-to-Point Communication</vt:lpstr>
      <vt:lpstr>Native Device Collective Communications</vt:lpstr>
      <vt:lpstr>Agenda</vt:lpstr>
      <vt:lpstr>Hybrid Device for MPJ Express—Motivation </vt:lpstr>
      <vt:lpstr>Hybrid Device Design</vt:lpstr>
      <vt:lpstr>Hybrid Device – Message Passing Point-to-Point Communication</vt:lpstr>
      <vt:lpstr>Hybrid Device – Message Passing</vt:lpstr>
      <vt:lpstr>Agenda</vt:lpstr>
      <vt:lpstr>Point-to-Point Communication</vt:lpstr>
      <vt:lpstr>Collective Communication</vt:lpstr>
      <vt:lpstr>Java NAS Parallel Benchmark</vt:lpstr>
      <vt:lpstr>Java Gadget-2</vt:lpstr>
      <vt:lpstr>Performance Evaluation using Java Gadget-2</vt:lpstr>
      <vt:lpstr>Agenda</vt:lpstr>
      <vt:lpstr>Summary</vt:lpstr>
      <vt:lpstr>Questions?    http://mpjexpress.org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dbc</dc:creator>
  <cp:lastModifiedBy>SEECS</cp:lastModifiedBy>
  <cp:revision>1168</cp:revision>
  <dcterms:created xsi:type="dcterms:W3CDTF">2009-04-22T19:24:48Z</dcterms:created>
  <dcterms:modified xsi:type="dcterms:W3CDTF">2014-06-06T12:29:12Z</dcterms:modified>
</cp:coreProperties>
</file>