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charts/chart5.xml" ContentType="application/vnd.openxmlformats-officedocument.drawingml.chart+xml"/>
  <Override PartName="/ppt/drawings/drawing3.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370" r:id="rId2"/>
    <p:sldId id="371" r:id="rId3"/>
    <p:sldId id="423" r:id="rId4"/>
    <p:sldId id="424" r:id="rId5"/>
    <p:sldId id="425" r:id="rId6"/>
    <p:sldId id="411" r:id="rId7"/>
    <p:sldId id="428" r:id="rId8"/>
    <p:sldId id="377" r:id="rId9"/>
    <p:sldId id="378" r:id="rId10"/>
    <p:sldId id="414" r:id="rId11"/>
    <p:sldId id="415" r:id="rId12"/>
    <p:sldId id="416" r:id="rId13"/>
    <p:sldId id="421" r:id="rId14"/>
    <p:sldId id="419" r:id="rId15"/>
    <p:sldId id="407" r:id="rId16"/>
    <p:sldId id="422" r:id="rId17"/>
    <p:sldId id="397" r:id="rId18"/>
    <p:sldId id="399" r:id="rId19"/>
    <p:sldId id="409" r:id="rId20"/>
    <p:sldId id="403" r:id="rId21"/>
    <p:sldId id="427" r:id="rId22"/>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6CD0"/>
    <a:srgbClr val="FFCC00"/>
    <a:srgbClr val="EBD21D"/>
    <a:srgbClr val="1E3C88"/>
    <a:srgbClr val="6DEE26"/>
    <a:srgbClr val="F08A24"/>
    <a:srgbClr val="263D86"/>
    <a:srgbClr val="1E3C82"/>
    <a:srgbClr val="243C88"/>
    <a:srgbClr val="2535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736" autoAdjust="0"/>
  </p:normalViewPr>
  <p:slideViewPr>
    <p:cSldViewPr>
      <p:cViewPr varScale="1">
        <p:scale>
          <a:sx n="70" d="100"/>
          <a:sy n="70" d="100"/>
        </p:scale>
        <p:origin x="-13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EECS\Desktop\ICCS_Presentation\Infiniband_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EECS\Desktop\ICCS_Presentation\Infiniband_graph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SEECS\Desktop\ICCS_Presentation\Infiniband_graphs.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SEECS\Desktop\ICCS_Presentation\Infiniband_graphs.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SEECS\Desktop\ICCS_Presentation\Infiniband_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583643044619422"/>
          <c:y val="3.0904710512449821E-2"/>
          <c:w val="0.86486106036745403"/>
          <c:h val="0.8743099141781786"/>
        </c:manualLayout>
      </c:layout>
      <c:lineChart>
        <c:grouping val="standard"/>
        <c:varyColors val="0"/>
        <c:ser>
          <c:idx val="0"/>
          <c:order val="0"/>
          <c:tx>
            <c:strRef>
              <c:f>Sheet1!$F$8</c:f>
              <c:strCache>
                <c:ptCount val="1"/>
                <c:pt idx="0">
                  <c:v>MPJ Express - ibdev (Buffering)</c:v>
                </c:pt>
              </c:strCache>
            </c:strRef>
          </c:tx>
          <c:spPr>
            <a:ln>
              <a:solidFill>
                <a:schemeClr val="accent1">
                  <a:lumMod val="75000"/>
                </a:schemeClr>
              </a:solidFill>
            </a:ln>
          </c:spPr>
          <c:marker>
            <c:spPr>
              <a:solidFill>
                <a:srgbClr val="00B050"/>
              </a:solidFill>
              <a:ln>
                <a:solidFill>
                  <a:srgbClr val="00B050"/>
                </a:solidFill>
              </a:ln>
            </c:spPr>
          </c:marker>
          <c:cat>
            <c:strRef>
              <c:f>Sheet1!$E$9:$E$20</c:f>
              <c:strCache>
                <c:ptCount val="12"/>
                <c:pt idx="0">
                  <c:v>1</c:v>
                </c:pt>
                <c:pt idx="1">
                  <c:v>2</c:v>
                </c:pt>
                <c:pt idx="2">
                  <c:v>4</c:v>
                </c:pt>
                <c:pt idx="3">
                  <c:v>8</c:v>
                </c:pt>
                <c:pt idx="4">
                  <c:v>16</c:v>
                </c:pt>
                <c:pt idx="5">
                  <c:v>32</c:v>
                </c:pt>
                <c:pt idx="6">
                  <c:v>64</c:v>
                </c:pt>
                <c:pt idx="7">
                  <c:v>128</c:v>
                </c:pt>
                <c:pt idx="8">
                  <c:v>256</c:v>
                </c:pt>
                <c:pt idx="9">
                  <c:v>512</c:v>
                </c:pt>
                <c:pt idx="10">
                  <c:v>1K</c:v>
                </c:pt>
                <c:pt idx="11">
                  <c:v>2K</c:v>
                </c:pt>
              </c:strCache>
            </c:strRef>
          </c:cat>
          <c:val>
            <c:numRef>
              <c:f>Sheet1!$F$9:$F$20</c:f>
              <c:numCache>
                <c:formatCode>General</c:formatCode>
                <c:ptCount val="12"/>
                <c:pt idx="0">
                  <c:v>34</c:v>
                </c:pt>
                <c:pt idx="1">
                  <c:v>28</c:v>
                </c:pt>
                <c:pt idx="2">
                  <c:v>27</c:v>
                </c:pt>
                <c:pt idx="3">
                  <c:v>27</c:v>
                </c:pt>
                <c:pt idx="4">
                  <c:v>27</c:v>
                </c:pt>
                <c:pt idx="5">
                  <c:v>27</c:v>
                </c:pt>
                <c:pt idx="6">
                  <c:v>27</c:v>
                </c:pt>
                <c:pt idx="7">
                  <c:v>27</c:v>
                </c:pt>
                <c:pt idx="8">
                  <c:v>27</c:v>
                </c:pt>
                <c:pt idx="9">
                  <c:v>27</c:v>
                </c:pt>
                <c:pt idx="10">
                  <c:v>28</c:v>
                </c:pt>
                <c:pt idx="11">
                  <c:v>30</c:v>
                </c:pt>
              </c:numCache>
            </c:numRef>
          </c:val>
          <c:smooth val="0"/>
        </c:ser>
        <c:ser>
          <c:idx val="1"/>
          <c:order val="1"/>
          <c:tx>
            <c:strRef>
              <c:f>Sheet1!$G$8</c:f>
              <c:strCache>
                <c:ptCount val="1"/>
                <c:pt idx="0">
                  <c:v>MPJ Express - ibdev (w/o Buffering)</c:v>
                </c:pt>
              </c:strCache>
            </c:strRef>
          </c:tx>
          <c:spPr>
            <a:ln>
              <a:solidFill>
                <a:schemeClr val="tx1"/>
              </a:solidFill>
            </a:ln>
          </c:spPr>
          <c:marker>
            <c:spPr>
              <a:solidFill>
                <a:schemeClr val="tx1"/>
              </a:solidFill>
            </c:spPr>
          </c:marker>
          <c:cat>
            <c:strRef>
              <c:f>Sheet1!$E$9:$E$20</c:f>
              <c:strCache>
                <c:ptCount val="12"/>
                <c:pt idx="0">
                  <c:v>1</c:v>
                </c:pt>
                <c:pt idx="1">
                  <c:v>2</c:v>
                </c:pt>
                <c:pt idx="2">
                  <c:v>4</c:v>
                </c:pt>
                <c:pt idx="3">
                  <c:v>8</c:v>
                </c:pt>
                <c:pt idx="4">
                  <c:v>16</c:v>
                </c:pt>
                <c:pt idx="5">
                  <c:v>32</c:v>
                </c:pt>
                <c:pt idx="6">
                  <c:v>64</c:v>
                </c:pt>
                <c:pt idx="7">
                  <c:v>128</c:v>
                </c:pt>
                <c:pt idx="8">
                  <c:v>256</c:v>
                </c:pt>
                <c:pt idx="9">
                  <c:v>512</c:v>
                </c:pt>
                <c:pt idx="10">
                  <c:v>1K</c:v>
                </c:pt>
                <c:pt idx="11">
                  <c:v>2K</c:v>
                </c:pt>
              </c:strCache>
            </c:strRef>
          </c:cat>
          <c:val>
            <c:numRef>
              <c:f>Sheet1!$G$9:$G$20</c:f>
              <c:numCache>
                <c:formatCode>General</c:formatCode>
                <c:ptCount val="12"/>
                <c:pt idx="0">
                  <c:v>11</c:v>
                </c:pt>
                <c:pt idx="1">
                  <c:v>11</c:v>
                </c:pt>
                <c:pt idx="2">
                  <c:v>11</c:v>
                </c:pt>
                <c:pt idx="3">
                  <c:v>11</c:v>
                </c:pt>
                <c:pt idx="4">
                  <c:v>11</c:v>
                </c:pt>
                <c:pt idx="5">
                  <c:v>11</c:v>
                </c:pt>
                <c:pt idx="6">
                  <c:v>11</c:v>
                </c:pt>
                <c:pt idx="7">
                  <c:v>11</c:v>
                </c:pt>
                <c:pt idx="8">
                  <c:v>11</c:v>
                </c:pt>
                <c:pt idx="9">
                  <c:v>11</c:v>
                </c:pt>
                <c:pt idx="10">
                  <c:v>11</c:v>
                </c:pt>
                <c:pt idx="11">
                  <c:v>12</c:v>
                </c:pt>
              </c:numCache>
            </c:numRef>
          </c:val>
          <c:smooth val="0"/>
        </c:ser>
        <c:ser>
          <c:idx val="2"/>
          <c:order val="2"/>
          <c:tx>
            <c:strRef>
              <c:f>Sheet1!$H$8</c:f>
              <c:strCache>
                <c:ptCount val="1"/>
                <c:pt idx="0">
                  <c:v>MPJ Express - IPoIB</c:v>
                </c:pt>
              </c:strCache>
            </c:strRef>
          </c:tx>
          <c:spPr>
            <a:ln>
              <a:solidFill>
                <a:srgbClr val="FF0000"/>
              </a:solidFill>
            </a:ln>
          </c:spPr>
          <c:marker>
            <c:spPr>
              <a:solidFill>
                <a:srgbClr val="FF0000"/>
              </a:solidFill>
              <a:ln>
                <a:solidFill>
                  <a:srgbClr val="FF0000"/>
                </a:solidFill>
              </a:ln>
            </c:spPr>
          </c:marker>
          <c:cat>
            <c:strRef>
              <c:f>Sheet1!$E$9:$E$20</c:f>
              <c:strCache>
                <c:ptCount val="12"/>
                <c:pt idx="0">
                  <c:v>1</c:v>
                </c:pt>
                <c:pt idx="1">
                  <c:v>2</c:v>
                </c:pt>
                <c:pt idx="2">
                  <c:v>4</c:v>
                </c:pt>
                <c:pt idx="3">
                  <c:v>8</c:v>
                </c:pt>
                <c:pt idx="4">
                  <c:v>16</c:v>
                </c:pt>
                <c:pt idx="5">
                  <c:v>32</c:v>
                </c:pt>
                <c:pt idx="6">
                  <c:v>64</c:v>
                </c:pt>
                <c:pt idx="7">
                  <c:v>128</c:v>
                </c:pt>
                <c:pt idx="8">
                  <c:v>256</c:v>
                </c:pt>
                <c:pt idx="9">
                  <c:v>512</c:v>
                </c:pt>
                <c:pt idx="10">
                  <c:v>1K</c:v>
                </c:pt>
                <c:pt idx="11">
                  <c:v>2K</c:v>
                </c:pt>
              </c:strCache>
            </c:strRef>
          </c:cat>
          <c:val>
            <c:numRef>
              <c:f>Sheet1!$H$9:$H$20</c:f>
              <c:numCache>
                <c:formatCode>General</c:formatCode>
                <c:ptCount val="12"/>
                <c:pt idx="0">
                  <c:v>89</c:v>
                </c:pt>
                <c:pt idx="1">
                  <c:v>42</c:v>
                </c:pt>
                <c:pt idx="2">
                  <c:v>87</c:v>
                </c:pt>
                <c:pt idx="3">
                  <c:v>88</c:v>
                </c:pt>
                <c:pt idx="4">
                  <c:v>71</c:v>
                </c:pt>
                <c:pt idx="5">
                  <c:v>86</c:v>
                </c:pt>
                <c:pt idx="6">
                  <c:v>36</c:v>
                </c:pt>
                <c:pt idx="7">
                  <c:v>71</c:v>
                </c:pt>
                <c:pt idx="8">
                  <c:v>67</c:v>
                </c:pt>
                <c:pt idx="9">
                  <c:v>109</c:v>
                </c:pt>
                <c:pt idx="10">
                  <c:v>52</c:v>
                </c:pt>
                <c:pt idx="11">
                  <c:v>31</c:v>
                </c:pt>
              </c:numCache>
            </c:numRef>
          </c:val>
          <c:smooth val="0"/>
        </c:ser>
        <c:ser>
          <c:idx val="3"/>
          <c:order val="3"/>
          <c:tx>
            <c:strRef>
              <c:f>Sheet1!$I$8</c:f>
              <c:strCache>
                <c:ptCount val="1"/>
                <c:pt idx="0">
                  <c:v>OpenMPI</c:v>
                </c:pt>
              </c:strCache>
            </c:strRef>
          </c:tx>
          <c:spPr>
            <a:ln>
              <a:solidFill>
                <a:srgbClr val="FFFF00"/>
              </a:solidFill>
            </a:ln>
          </c:spPr>
          <c:marker>
            <c:spPr>
              <a:solidFill>
                <a:srgbClr val="FFFF00"/>
              </a:solidFill>
            </c:spPr>
          </c:marker>
          <c:cat>
            <c:strRef>
              <c:f>Sheet1!$E$9:$E$20</c:f>
              <c:strCache>
                <c:ptCount val="12"/>
                <c:pt idx="0">
                  <c:v>1</c:v>
                </c:pt>
                <c:pt idx="1">
                  <c:v>2</c:v>
                </c:pt>
                <c:pt idx="2">
                  <c:v>4</c:v>
                </c:pt>
                <c:pt idx="3">
                  <c:v>8</c:v>
                </c:pt>
                <c:pt idx="4">
                  <c:v>16</c:v>
                </c:pt>
                <c:pt idx="5">
                  <c:v>32</c:v>
                </c:pt>
                <c:pt idx="6">
                  <c:v>64</c:v>
                </c:pt>
                <c:pt idx="7">
                  <c:v>128</c:v>
                </c:pt>
                <c:pt idx="8">
                  <c:v>256</c:v>
                </c:pt>
                <c:pt idx="9">
                  <c:v>512</c:v>
                </c:pt>
                <c:pt idx="10">
                  <c:v>1K</c:v>
                </c:pt>
                <c:pt idx="11">
                  <c:v>2K</c:v>
                </c:pt>
              </c:strCache>
            </c:strRef>
          </c:cat>
          <c:val>
            <c:numRef>
              <c:f>Sheet1!$I$9:$I$20</c:f>
              <c:numCache>
                <c:formatCode>General</c:formatCode>
                <c:ptCount val="12"/>
                <c:pt idx="0">
                  <c:v>2.29</c:v>
                </c:pt>
                <c:pt idx="1">
                  <c:v>2.29</c:v>
                </c:pt>
                <c:pt idx="2">
                  <c:v>2.2999999999999998</c:v>
                </c:pt>
                <c:pt idx="3">
                  <c:v>2.35</c:v>
                </c:pt>
                <c:pt idx="4">
                  <c:v>2.36</c:v>
                </c:pt>
                <c:pt idx="5">
                  <c:v>2.42</c:v>
                </c:pt>
                <c:pt idx="6">
                  <c:v>2.7</c:v>
                </c:pt>
                <c:pt idx="7">
                  <c:v>4.26</c:v>
                </c:pt>
                <c:pt idx="8">
                  <c:v>4.63</c:v>
                </c:pt>
                <c:pt idx="9">
                  <c:v>27</c:v>
                </c:pt>
                <c:pt idx="10">
                  <c:v>5.72</c:v>
                </c:pt>
                <c:pt idx="11">
                  <c:v>7.32</c:v>
                </c:pt>
              </c:numCache>
            </c:numRef>
          </c:val>
          <c:smooth val="0"/>
        </c:ser>
        <c:ser>
          <c:idx val="4"/>
          <c:order val="4"/>
          <c:tx>
            <c:strRef>
              <c:f>Sheet1!$J$8</c:f>
              <c:strCache>
                <c:ptCount val="1"/>
                <c:pt idx="0">
                  <c:v>MPJ Express - SDP</c:v>
                </c:pt>
              </c:strCache>
            </c:strRef>
          </c:tx>
          <c:spPr>
            <a:ln>
              <a:solidFill>
                <a:schemeClr val="accent2"/>
              </a:solidFill>
            </a:ln>
          </c:spPr>
          <c:marker>
            <c:spPr>
              <a:solidFill>
                <a:schemeClr val="accent2"/>
              </a:solidFill>
            </c:spPr>
          </c:marker>
          <c:cat>
            <c:strRef>
              <c:f>Sheet1!$E$9:$E$20</c:f>
              <c:strCache>
                <c:ptCount val="12"/>
                <c:pt idx="0">
                  <c:v>1</c:v>
                </c:pt>
                <c:pt idx="1">
                  <c:v>2</c:v>
                </c:pt>
                <c:pt idx="2">
                  <c:v>4</c:v>
                </c:pt>
                <c:pt idx="3">
                  <c:v>8</c:v>
                </c:pt>
                <c:pt idx="4">
                  <c:v>16</c:v>
                </c:pt>
                <c:pt idx="5">
                  <c:v>32</c:v>
                </c:pt>
                <c:pt idx="6">
                  <c:v>64</c:v>
                </c:pt>
                <c:pt idx="7">
                  <c:v>128</c:v>
                </c:pt>
                <c:pt idx="8">
                  <c:v>256</c:v>
                </c:pt>
                <c:pt idx="9">
                  <c:v>512</c:v>
                </c:pt>
                <c:pt idx="10">
                  <c:v>1K</c:v>
                </c:pt>
                <c:pt idx="11">
                  <c:v>2K</c:v>
                </c:pt>
              </c:strCache>
            </c:strRef>
          </c:cat>
          <c:val>
            <c:numRef>
              <c:f>Sheet1!$J$9:$J$20</c:f>
              <c:numCache>
                <c:formatCode>General</c:formatCode>
                <c:ptCount val="12"/>
                <c:pt idx="0">
                  <c:v>338</c:v>
                </c:pt>
                <c:pt idx="1">
                  <c:v>324</c:v>
                </c:pt>
                <c:pt idx="2">
                  <c:v>327</c:v>
                </c:pt>
                <c:pt idx="3">
                  <c:v>329</c:v>
                </c:pt>
                <c:pt idx="4">
                  <c:v>330</c:v>
                </c:pt>
                <c:pt idx="5">
                  <c:v>331</c:v>
                </c:pt>
                <c:pt idx="6">
                  <c:v>334</c:v>
                </c:pt>
                <c:pt idx="7">
                  <c:v>334</c:v>
                </c:pt>
                <c:pt idx="8">
                  <c:v>335</c:v>
                </c:pt>
                <c:pt idx="9">
                  <c:v>334</c:v>
                </c:pt>
                <c:pt idx="10">
                  <c:v>336</c:v>
                </c:pt>
                <c:pt idx="11">
                  <c:v>347</c:v>
                </c:pt>
              </c:numCache>
            </c:numRef>
          </c:val>
          <c:smooth val="0"/>
        </c:ser>
        <c:dLbls>
          <c:showLegendKey val="0"/>
          <c:showVal val="0"/>
          <c:showCatName val="0"/>
          <c:showSerName val="0"/>
          <c:showPercent val="0"/>
          <c:showBubbleSize val="0"/>
        </c:dLbls>
        <c:marker val="1"/>
        <c:smooth val="0"/>
        <c:axId val="72215168"/>
        <c:axId val="72230016"/>
      </c:lineChart>
      <c:catAx>
        <c:axId val="72215168"/>
        <c:scaling>
          <c:orientation val="minMax"/>
        </c:scaling>
        <c:delete val="0"/>
        <c:axPos val="b"/>
        <c:title>
          <c:tx>
            <c:rich>
              <a:bodyPr/>
              <a:lstStyle/>
              <a:p>
                <a:pPr>
                  <a:defRPr sz="1800"/>
                </a:pPr>
                <a:r>
                  <a:rPr lang="en-US" sz="1800" dirty="0" smtClean="0"/>
                  <a:t>Message Size</a:t>
                </a:r>
                <a:r>
                  <a:rPr lang="en-US" sz="1800" baseline="0" dirty="0" smtClean="0"/>
                  <a:t> in Bytes</a:t>
                </a:r>
                <a:endParaRPr lang="en-US" sz="1800" dirty="0"/>
              </a:p>
            </c:rich>
          </c:tx>
          <c:overlay val="0"/>
        </c:title>
        <c:majorTickMark val="out"/>
        <c:minorTickMark val="none"/>
        <c:tickLblPos val="nextTo"/>
        <c:crossAx val="72230016"/>
        <c:crosses val="autoZero"/>
        <c:auto val="1"/>
        <c:lblAlgn val="ctr"/>
        <c:lblOffset val="100"/>
        <c:noMultiLvlLbl val="0"/>
      </c:catAx>
      <c:valAx>
        <c:axId val="72230016"/>
        <c:scaling>
          <c:orientation val="minMax"/>
        </c:scaling>
        <c:delete val="0"/>
        <c:axPos val="l"/>
        <c:majorGridlines/>
        <c:numFmt formatCode="General" sourceLinked="1"/>
        <c:majorTickMark val="out"/>
        <c:minorTickMark val="none"/>
        <c:tickLblPos val="nextTo"/>
        <c:crossAx val="72215168"/>
        <c:crosses val="autoZero"/>
        <c:crossBetween val="between"/>
      </c:valAx>
    </c:plotArea>
    <c:legend>
      <c:legendPos val="r"/>
      <c:layout>
        <c:manualLayout>
          <c:xMode val="edge"/>
          <c:yMode val="edge"/>
          <c:x val="0.17734265616797901"/>
          <c:y val="0.38471939359242663"/>
          <c:w val="0.41945734383202099"/>
          <c:h val="0.23612836538756588"/>
        </c:manualLayout>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pivotSource>
    <c:name>[Infiniband_graphs.xlsx]Sheet2!PivotTable1</c:name>
    <c:fmtId val="24"/>
  </c:pivotSource>
  <c:chart>
    <c:autoTitleDeleted val="0"/>
    <c:pivotFmts>
      <c:pivotFmt>
        <c:idx val="0"/>
      </c:pivotFmt>
      <c:pivotFmt>
        <c:idx val="1"/>
      </c:pivotFmt>
      <c:pivotFmt>
        <c:idx val="2"/>
      </c:pivotFmt>
      <c:pivotFmt>
        <c:idx val="3"/>
      </c:pivotFmt>
      <c:pivotFmt>
        <c:idx val="4"/>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pivotFmt>
      <c:pivotFmt>
        <c:idx val="15"/>
      </c:pivotFmt>
      <c:pivotFmt>
        <c:idx val="16"/>
      </c:pivotFmt>
      <c:pivotFmt>
        <c:idx val="17"/>
      </c:pivotFmt>
      <c:pivotFmt>
        <c:idx val="18"/>
      </c:pivotFmt>
      <c:pivotFmt>
        <c:idx val="19"/>
      </c:pivotFmt>
      <c:pivotFmt>
        <c:idx val="20"/>
      </c:pivotFmt>
      <c:pivotFmt>
        <c:idx val="21"/>
      </c:pivotFmt>
      <c:pivotFmt>
        <c:idx val="22"/>
      </c:pivotFmt>
      <c:pivotFmt>
        <c:idx val="23"/>
      </c:pivotFmt>
      <c:pivotFmt>
        <c:idx val="24"/>
      </c:pivotFmt>
      <c:pivotFmt>
        <c:idx val="25"/>
      </c:pivotFmt>
      <c:pivotFmt>
        <c:idx val="26"/>
      </c:pivotFmt>
      <c:pivotFmt>
        <c:idx val="27"/>
      </c:pivotFmt>
      <c:pivotFmt>
        <c:idx val="28"/>
      </c:pivotFmt>
      <c:pivotFmt>
        <c:idx val="29"/>
      </c:pivotFmt>
      <c:pivotFmt>
        <c:idx val="30"/>
      </c:pivotFmt>
      <c:pivotFmt>
        <c:idx val="31"/>
      </c:pivotFmt>
      <c:pivotFmt>
        <c:idx val="32"/>
      </c:pivotFmt>
      <c:pivotFmt>
        <c:idx val="33"/>
      </c:pivotFmt>
      <c:pivotFmt>
        <c:idx val="34"/>
      </c:pivotFmt>
      <c:pivotFmt>
        <c:idx val="35"/>
      </c:pivotFmt>
      <c:pivotFmt>
        <c:idx val="36"/>
      </c:pivotFmt>
      <c:pivotFmt>
        <c:idx val="37"/>
      </c:pivotFmt>
      <c:pivotFmt>
        <c:idx val="38"/>
      </c:pivotFmt>
      <c:pivotFmt>
        <c:idx val="39"/>
      </c:pivotFmt>
      <c:pivotFmt>
        <c:idx val="40"/>
      </c:pivotFmt>
      <c:pivotFmt>
        <c:idx val="41"/>
      </c:pivotFmt>
      <c:pivotFmt>
        <c:idx val="42"/>
      </c:pivotFmt>
      <c:pivotFmt>
        <c:idx val="43"/>
      </c:pivotFmt>
      <c:pivotFmt>
        <c:idx val="44"/>
      </c:pivotFmt>
      <c:pivotFmt>
        <c:idx val="45"/>
      </c:pivotFmt>
      <c:pivotFmt>
        <c:idx val="46"/>
      </c:pivotFmt>
      <c:pivotFmt>
        <c:idx val="47"/>
      </c:pivotFmt>
      <c:pivotFmt>
        <c:idx val="48"/>
      </c:pivotFmt>
      <c:pivotFmt>
        <c:idx val="49"/>
      </c:pivotFmt>
      <c:pivotFmt>
        <c:idx val="50"/>
      </c:pivotFmt>
      <c:pivotFmt>
        <c:idx val="51"/>
      </c:pivotFmt>
      <c:pivotFmt>
        <c:idx val="52"/>
      </c:pivotFmt>
      <c:pivotFmt>
        <c:idx val="53"/>
      </c:pivotFmt>
      <c:pivotFmt>
        <c:idx val="54"/>
      </c:pivotFmt>
      <c:pivotFmt>
        <c:idx val="55"/>
      </c:pivotFmt>
      <c:pivotFmt>
        <c:idx val="56"/>
      </c:pivotFmt>
      <c:pivotFmt>
        <c:idx val="57"/>
      </c:pivotFmt>
      <c:pivotFmt>
        <c:idx val="58"/>
      </c:pivotFmt>
      <c:pivotFmt>
        <c:idx val="59"/>
      </c:pivotFmt>
    </c:pivotFmts>
    <c:plotArea>
      <c:layout>
        <c:manualLayout>
          <c:layoutTarget val="inner"/>
          <c:xMode val="edge"/>
          <c:yMode val="edge"/>
          <c:x val="9.6685411546464414E-2"/>
          <c:y val="3.8702524412049327E-2"/>
          <c:w val="0.90331458845353563"/>
          <c:h val="0.85668738888394991"/>
        </c:manualLayout>
      </c:layout>
      <c:lineChart>
        <c:grouping val="standard"/>
        <c:varyColors val="0"/>
        <c:ser>
          <c:idx val="0"/>
          <c:order val="0"/>
          <c:tx>
            <c:strRef>
              <c:f>Sheet2!$B$3:$B$4</c:f>
              <c:strCache>
                <c:ptCount val="1"/>
                <c:pt idx="0">
                  <c:v>OpenMPI</c:v>
                </c:pt>
              </c:strCache>
            </c:strRef>
          </c:tx>
          <c:spPr>
            <a:ln w="38100">
              <a:solidFill>
                <a:srgbClr val="FFFF00"/>
              </a:solidFill>
            </a:ln>
          </c:spPr>
          <c:marker>
            <c:symbol val="x"/>
            <c:size val="9"/>
            <c:spPr>
              <a:solidFill>
                <a:srgbClr val="FFFF00"/>
              </a:solidFill>
              <a:ln>
                <a:solidFill>
                  <a:schemeClr val="tx1"/>
                </a:solidFill>
              </a:ln>
            </c:spPr>
          </c:marker>
          <c:cat>
            <c:strRef>
              <c:f>Sheet2!$A$5:$A$19</c:f>
              <c:strCache>
                <c:ptCount val="14"/>
                <c:pt idx="0">
                  <c:v>2K</c:v>
                </c:pt>
                <c:pt idx="1">
                  <c:v>4K</c:v>
                </c:pt>
                <c:pt idx="2">
                  <c:v>8K</c:v>
                </c:pt>
                <c:pt idx="3">
                  <c:v>16K</c:v>
                </c:pt>
                <c:pt idx="4">
                  <c:v>32K</c:v>
                </c:pt>
                <c:pt idx="5">
                  <c:v>64K</c:v>
                </c:pt>
                <c:pt idx="6">
                  <c:v>128K</c:v>
                </c:pt>
                <c:pt idx="7">
                  <c:v>256K</c:v>
                </c:pt>
                <c:pt idx="8">
                  <c:v>512K</c:v>
                </c:pt>
                <c:pt idx="9">
                  <c:v>1M</c:v>
                </c:pt>
                <c:pt idx="10">
                  <c:v>2M</c:v>
                </c:pt>
                <c:pt idx="11">
                  <c:v>4M</c:v>
                </c:pt>
                <c:pt idx="12">
                  <c:v>8M</c:v>
                </c:pt>
                <c:pt idx="13">
                  <c:v>16M</c:v>
                </c:pt>
              </c:strCache>
            </c:strRef>
          </c:cat>
          <c:val>
            <c:numRef>
              <c:f>Sheet2!$B$5:$B$19</c:f>
              <c:numCache>
                <c:formatCode>General</c:formatCode>
                <c:ptCount val="14"/>
                <c:pt idx="0">
                  <c:v>2.3992200000000001</c:v>
                </c:pt>
                <c:pt idx="1">
                  <c:v>3.9236800000000001</c:v>
                </c:pt>
                <c:pt idx="2">
                  <c:v>5.9333499999999999</c:v>
                </c:pt>
                <c:pt idx="3">
                  <c:v>9.2065199999999994</c:v>
                </c:pt>
                <c:pt idx="4">
                  <c:v>12.987909999999999</c:v>
                </c:pt>
                <c:pt idx="5">
                  <c:v>16.015940000000001</c:v>
                </c:pt>
                <c:pt idx="6">
                  <c:v>19.505859999999998</c:v>
                </c:pt>
                <c:pt idx="7">
                  <c:v>20.013210000000001</c:v>
                </c:pt>
                <c:pt idx="8">
                  <c:v>23.61974</c:v>
                </c:pt>
                <c:pt idx="9">
                  <c:v>24.000330000000002</c:v>
                </c:pt>
                <c:pt idx="10">
                  <c:v>24.00027</c:v>
                </c:pt>
                <c:pt idx="11">
                  <c:v>25.599699999999999</c:v>
                </c:pt>
                <c:pt idx="12">
                  <c:v>25.600249999999999</c:v>
                </c:pt>
                <c:pt idx="13">
                  <c:v>23.996020000000001</c:v>
                </c:pt>
              </c:numCache>
            </c:numRef>
          </c:val>
          <c:smooth val="0"/>
        </c:ser>
        <c:ser>
          <c:idx val="1"/>
          <c:order val="1"/>
          <c:tx>
            <c:strRef>
              <c:f>Sheet2!$C$3:$C$4</c:f>
              <c:strCache>
                <c:ptCount val="1"/>
                <c:pt idx="0">
                  <c:v>MPJ Express - ibdev (Buffering)</c:v>
                </c:pt>
              </c:strCache>
            </c:strRef>
          </c:tx>
          <c:spPr>
            <a:ln w="38100">
              <a:solidFill>
                <a:srgbClr val="00B050"/>
              </a:solidFill>
            </a:ln>
          </c:spPr>
          <c:marker>
            <c:spPr>
              <a:solidFill>
                <a:srgbClr val="00B050"/>
              </a:solidFill>
              <a:ln>
                <a:solidFill>
                  <a:srgbClr val="00B050"/>
                </a:solidFill>
              </a:ln>
            </c:spPr>
          </c:marker>
          <c:cat>
            <c:strRef>
              <c:f>Sheet2!$A$5:$A$19</c:f>
              <c:strCache>
                <c:ptCount val="14"/>
                <c:pt idx="0">
                  <c:v>2K</c:v>
                </c:pt>
                <c:pt idx="1">
                  <c:v>4K</c:v>
                </c:pt>
                <c:pt idx="2">
                  <c:v>8K</c:v>
                </c:pt>
                <c:pt idx="3">
                  <c:v>16K</c:v>
                </c:pt>
                <c:pt idx="4">
                  <c:v>32K</c:v>
                </c:pt>
                <c:pt idx="5">
                  <c:v>64K</c:v>
                </c:pt>
                <c:pt idx="6">
                  <c:v>128K</c:v>
                </c:pt>
                <c:pt idx="7">
                  <c:v>256K</c:v>
                </c:pt>
                <c:pt idx="8">
                  <c:v>512K</c:v>
                </c:pt>
                <c:pt idx="9">
                  <c:v>1M</c:v>
                </c:pt>
                <c:pt idx="10">
                  <c:v>2M</c:v>
                </c:pt>
                <c:pt idx="11">
                  <c:v>4M</c:v>
                </c:pt>
                <c:pt idx="12">
                  <c:v>8M</c:v>
                </c:pt>
                <c:pt idx="13">
                  <c:v>16M</c:v>
                </c:pt>
              </c:strCache>
            </c:strRef>
          </c:cat>
          <c:val>
            <c:numRef>
              <c:f>Sheet2!$C$5:$C$19</c:f>
              <c:numCache>
                <c:formatCode>General</c:formatCode>
                <c:ptCount val="14"/>
                <c:pt idx="0">
                  <c:v>0.52083333300000001</c:v>
                </c:pt>
                <c:pt idx="1">
                  <c:v>1.0080645159999999</c:v>
                </c:pt>
                <c:pt idx="2">
                  <c:v>1.736111111</c:v>
                </c:pt>
                <c:pt idx="3">
                  <c:v>2.7777777779999999</c:v>
                </c:pt>
                <c:pt idx="4">
                  <c:v>3.968253968</c:v>
                </c:pt>
                <c:pt idx="5">
                  <c:v>5.2083333329999997</c:v>
                </c:pt>
                <c:pt idx="6">
                  <c:v>10.52631579</c:v>
                </c:pt>
                <c:pt idx="7">
                  <c:v>12.738853499999999</c:v>
                </c:pt>
                <c:pt idx="8">
                  <c:v>14.59854015</c:v>
                </c:pt>
                <c:pt idx="9">
                  <c:v>15.59454191</c:v>
                </c:pt>
                <c:pt idx="10">
                  <c:v>16.096579479999999</c:v>
                </c:pt>
                <c:pt idx="11">
                  <c:v>14.9882904</c:v>
                </c:pt>
                <c:pt idx="12">
                  <c:v>13.78122308</c:v>
                </c:pt>
                <c:pt idx="13">
                  <c:v>14.018179829999999</c:v>
                </c:pt>
              </c:numCache>
            </c:numRef>
          </c:val>
          <c:smooth val="0"/>
        </c:ser>
        <c:ser>
          <c:idx val="2"/>
          <c:order val="2"/>
          <c:tx>
            <c:strRef>
              <c:f>Sheet2!$D$3:$D$4</c:f>
              <c:strCache>
                <c:ptCount val="1"/>
                <c:pt idx="0">
                  <c:v>MPJ Express - IPoIB</c:v>
                </c:pt>
              </c:strCache>
            </c:strRef>
          </c:tx>
          <c:spPr>
            <a:ln w="38100">
              <a:solidFill>
                <a:srgbClr val="FF0000"/>
              </a:solidFill>
            </a:ln>
          </c:spPr>
          <c:marker>
            <c:spPr>
              <a:solidFill>
                <a:srgbClr val="FF0000"/>
              </a:solidFill>
              <a:ln>
                <a:solidFill>
                  <a:srgbClr val="FF0000"/>
                </a:solidFill>
              </a:ln>
            </c:spPr>
          </c:marker>
          <c:cat>
            <c:strRef>
              <c:f>Sheet2!$A$5:$A$19</c:f>
              <c:strCache>
                <c:ptCount val="14"/>
                <c:pt idx="0">
                  <c:v>2K</c:v>
                </c:pt>
                <c:pt idx="1">
                  <c:v>4K</c:v>
                </c:pt>
                <c:pt idx="2">
                  <c:v>8K</c:v>
                </c:pt>
                <c:pt idx="3">
                  <c:v>16K</c:v>
                </c:pt>
                <c:pt idx="4">
                  <c:v>32K</c:v>
                </c:pt>
                <c:pt idx="5">
                  <c:v>64K</c:v>
                </c:pt>
                <c:pt idx="6">
                  <c:v>128K</c:v>
                </c:pt>
                <c:pt idx="7">
                  <c:v>256K</c:v>
                </c:pt>
                <c:pt idx="8">
                  <c:v>512K</c:v>
                </c:pt>
                <c:pt idx="9">
                  <c:v>1M</c:v>
                </c:pt>
                <c:pt idx="10">
                  <c:v>2M</c:v>
                </c:pt>
                <c:pt idx="11">
                  <c:v>4M</c:v>
                </c:pt>
                <c:pt idx="12">
                  <c:v>8M</c:v>
                </c:pt>
                <c:pt idx="13">
                  <c:v>16M</c:v>
                </c:pt>
              </c:strCache>
            </c:strRef>
          </c:cat>
          <c:val>
            <c:numRef>
              <c:f>Sheet2!$D$5:$D$19</c:f>
              <c:numCache>
                <c:formatCode>General</c:formatCode>
                <c:ptCount val="14"/>
                <c:pt idx="0">
                  <c:v>1.0080645159999999</c:v>
                </c:pt>
                <c:pt idx="1">
                  <c:v>0.37425149699999999</c:v>
                </c:pt>
                <c:pt idx="2">
                  <c:v>0.3125</c:v>
                </c:pt>
                <c:pt idx="3">
                  <c:v>0.50301810899999999</c:v>
                </c:pt>
                <c:pt idx="4">
                  <c:v>0.491159136</c:v>
                </c:pt>
                <c:pt idx="5">
                  <c:v>1.168224299</c:v>
                </c:pt>
                <c:pt idx="6">
                  <c:v>0.57355893300000005</c:v>
                </c:pt>
                <c:pt idx="7">
                  <c:v>0.78201368500000001</c:v>
                </c:pt>
                <c:pt idx="8">
                  <c:v>0.92592592600000001</c:v>
                </c:pt>
                <c:pt idx="9">
                  <c:v>0.75567940300000003</c:v>
                </c:pt>
                <c:pt idx="10">
                  <c:v>0.82897259199999995</c:v>
                </c:pt>
                <c:pt idx="11">
                  <c:v>0.82037609099999997</c:v>
                </c:pt>
                <c:pt idx="12">
                  <c:v>0.80277458999999995</c:v>
                </c:pt>
                <c:pt idx="13">
                  <c:v>0.84837317800000001</c:v>
                </c:pt>
              </c:numCache>
            </c:numRef>
          </c:val>
          <c:smooth val="0"/>
        </c:ser>
        <c:ser>
          <c:idx val="3"/>
          <c:order val="3"/>
          <c:tx>
            <c:strRef>
              <c:f>Sheet2!$E$3:$E$4</c:f>
              <c:strCache>
                <c:ptCount val="1"/>
                <c:pt idx="0">
                  <c:v>MPJ Express - ibdev (w/o Buffering)</c:v>
                </c:pt>
              </c:strCache>
            </c:strRef>
          </c:tx>
          <c:spPr>
            <a:ln w="38100"/>
          </c:spPr>
          <c:cat>
            <c:strRef>
              <c:f>Sheet2!$A$5:$A$19</c:f>
              <c:strCache>
                <c:ptCount val="14"/>
                <c:pt idx="0">
                  <c:v>2K</c:v>
                </c:pt>
                <c:pt idx="1">
                  <c:v>4K</c:v>
                </c:pt>
                <c:pt idx="2">
                  <c:v>8K</c:v>
                </c:pt>
                <c:pt idx="3">
                  <c:v>16K</c:v>
                </c:pt>
                <c:pt idx="4">
                  <c:v>32K</c:v>
                </c:pt>
                <c:pt idx="5">
                  <c:v>64K</c:v>
                </c:pt>
                <c:pt idx="6">
                  <c:v>128K</c:v>
                </c:pt>
                <c:pt idx="7">
                  <c:v>256K</c:v>
                </c:pt>
                <c:pt idx="8">
                  <c:v>512K</c:v>
                </c:pt>
                <c:pt idx="9">
                  <c:v>1M</c:v>
                </c:pt>
                <c:pt idx="10">
                  <c:v>2M</c:v>
                </c:pt>
                <c:pt idx="11">
                  <c:v>4M</c:v>
                </c:pt>
                <c:pt idx="12">
                  <c:v>8M</c:v>
                </c:pt>
                <c:pt idx="13">
                  <c:v>16M</c:v>
                </c:pt>
              </c:strCache>
            </c:strRef>
          </c:cat>
          <c:val>
            <c:numRef>
              <c:f>Sheet2!$E$5:$E$19</c:f>
              <c:numCache>
                <c:formatCode>General</c:formatCode>
                <c:ptCount val="14"/>
                <c:pt idx="0">
                  <c:v>1.3020833329999999</c:v>
                </c:pt>
                <c:pt idx="1">
                  <c:v>2.403846154</c:v>
                </c:pt>
                <c:pt idx="2">
                  <c:v>4.1666666670000003</c:v>
                </c:pt>
                <c:pt idx="3">
                  <c:v>6.25</c:v>
                </c:pt>
                <c:pt idx="4">
                  <c:v>8.6206896549999996</c:v>
                </c:pt>
                <c:pt idx="5">
                  <c:v>10.41666667</c:v>
                </c:pt>
                <c:pt idx="6">
                  <c:v>14.08450704</c:v>
                </c:pt>
                <c:pt idx="7">
                  <c:v>18.01801802</c:v>
                </c:pt>
                <c:pt idx="8">
                  <c:v>21.164021160000001</c:v>
                </c:pt>
                <c:pt idx="9">
                  <c:v>22.85714286</c:v>
                </c:pt>
                <c:pt idx="10">
                  <c:v>23.916292980000001</c:v>
                </c:pt>
                <c:pt idx="11">
                  <c:v>23.827252420000001</c:v>
                </c:pt>
                <c:pt idx="12">
                  <c:v>22.66288952</c:v>
                </c:pt>
                <c:pt idx="13">
                  <c:v>23.916292980000001</c:v>
                </c:pt>
              </c:numCache>
            </c:numRef>
          </c:val>
          <c:smooth val="0"/>
        </c:ser>
        <c:ser>
          <c:idx val="4"/>
          <c:order val="4"/>
          <c:tx>
            <c:strRef>
              <c:f>Sheet2!$F$3:$F$4</c:f>
              <c:strCache>
                <c:ptCount val="1"/>
                <c:pt idx="0">
                  <c:v>MPJ Express - SDP</c:v>
                </c:pt>
              </c:strCache>
            </c:strRef>
          </c:tx>
          <c:spPr>
            <a:ln w="38100">
              <a:solidFill>
                <a:schemeClr val="accent2"/>
              </a:solidFill>
            </a:ln>
          </c:spPr>
          <c:marker>
            <c:spPr>
              <a:noFill/>
              <a:ln>
                <a:solidFill>
                  <a:schemeClr val="accent2"/>
                </a:solidFill>
              </a:ln>
            </c:spPr>
          </c:marker>
          <c:cat>
            <c:strRef>
              <c:f>Sheet2!$A$5:$A$19</c:f>
              <c:strCache>
                <c:ptCount val="14"/>
                <c:pt idx="0">
                  <c:v>2K</c:v>
                </c:pt>
                <c:pt idx="1">
                  <c:v>4K</c:v>
                </c:pt>
                <c:pt idx="2">
                  <c:v>8K</c:v>
                </c:pt>
                <c:pt idx="3">
                  <c:v>16K</c:v>
                </c:pt>
                <c:pt idx="4">
                  <c:v>32K</c:v>
                </c:pt>
                <c:pt idx="5">
                  <c:v>64K</c:v>
                </c:pt>
                <c:pt idx="6">
                  <c:v>128K</c:v>
                </c:pt>
                <c:pt idx="7">
                  <c:v>256K</c:v>
                </c:pt>
                <c:pt idx="8">
                  <c:v>512K</c:v>
                </c:pt>
                <c:pt idx="9">
                  <c:v>1M</c:v>
                </c:pt>
                <c:pt idx="10">
                  <c:v>2M</c:v>
                </c:pt>
                <c:pt idx="11">
                  <c:v>4M</c:v>
                </c:pt>
                <c:pt idx="12">
                  <c:v>8M</c:v>
                </c:pt>
                <c:pt idx="13">
                  <c:v>16M</c:v>
                </c:pt>
              </c:strCache>
            </c:strRef>
          </c:cat>
          <c:val>
            <c:numRef>
              <c:f>Sheet2!$F$5:$F$19</c:f>
              <c:numCache>
                <c:formatCode>General</c:formatCode>
                <c:ptCount val="14"/>
                <c:pt idx="0">
                  <c:v>9.0057636999999996E-2</c:v>
                </c:pt>
                <c:pt idx="1">
                  <c:v>0.17755681800000001</c:v>
                </c:pt>
                <c:pt idx="2">
                  <c:v>0.337837838</c:v>
                </c:pt>
                <c:pt idx="3">
                  <c:v>0.65274151400000002</c:v>
                </c:pt>
                <c:pt idx="4">
                  <c:v>1.14416476</c:v>
                </c:pt>
                <c:pt idx="5">
                  <c:v>4.5454545450000001</c:v>
                </c:pt>
                <c:pt idx="6">
                  <c:v>2.0920502089999999</c:v>
                </c:pt>
                <c:pt idx="7">
                  <c:v>2.4330900240000002</c:v>
                </c:pt>
                <c:pt idx="8">
                  <c:v>6.1823802160000003</c:v>
                </c:pt>
                <c:pt idx="9">
                  <c:v>7.1974808819999998</c:v>
                </c:pt>
                <c:pt idx="10">
                  <c:v>7.4194296309999999</c:v>
                </c:pt>
                <c:pt idx="11">
                  <c:v>6.4405756260000002</c:v>
                </c:pt>
                <c:pt idx="12">
                  <c:v>6.2754326620000001</c:v>
                </c:pt>
                <c:pt idx="13">
                  <c:v>6.4856100530000003</c:v>
                </c:pt>
              </c:numCache>
            </c:numRef>
          </c:val>
          <c:smooth val="0"/>
        </c:ser>
        <c:dLbls>
          <c:showLegendKey val="0"/>
          <c:showVal val="0"/>
          <c:showCatName val="0"/>
          <c:showSerName val="0"/>
          <c:showPercent val="0"/>
          <c:showBubbleSize val="0"/>
        </c:dLbls>
        <c:marker val="1"/>
        <c:smooth val="0"/>
        <c:axId val="73069696"/>
        <c:axId val="73072000"/>
      </c:lineChart>
      <c:catAx>
        <c:axId val="73069696"/>
        <c:scaling>
          <c:orientation val="minMax"/>
        </c:scaling>
        <c:delete val="0"/>
        <c:axPos val="b"/>
        <c:majorGridlines/>
        <c:title>
          <c:tx>
            <c:rich>
              <a:bodyPr rot="0" vert="horz"/>
              <a:lstStyle/>
              <a:p>
                <a:pPr>
                  <a:defRPr b="0"/>
                </a:pPr>
                <a:r>
                  <a:rPr lang="en-GB" sz="2000" b="0" dirty="0" smtClean="0"/>
                  <a:t>Message size in Bytes</a:t>
                </a:r>
                <a:endParaRPr lang="en-GB" sz="2000" b="0" dirty="0"/>
              </a:p>
            </c:rich>
          </c:tx>
          <c:overlay val="0"/>
        </c:title>
        <c:numFmt formatCode="General" sourceLinked="1"/>
        <c:majorTickMark val="none"/>
        <c:minorTickMark val="none"/>
        <c:tickLblPos val="nextTo"/>
        <c:txPr>
          <a:bodyPr rot="-60000000" vert="horz"/>
          <a:lstStyle/>
          <a:p>
            <a:pPr>
              <a:defRPr/>
            </a:pPr>
            <a:endParaRPr lang="en-US"/>
          </a:p>
        </c:txPr>
        <c:crossAx val="73072000"/>
        <c:crosses val="autoZero"/>
        <c:auto val="1"/>
        <c:lblAlgn val="ctr"/>
        <c:lblOffset val="100"/>
        <c:noMultiLvlLbl val="0"/>
      </c:catAx>
      <c:valAx>
        <c:axId val="73072000"/>
        <c:scaling>
          <c:orientation val="minMax"/>
        </c:scaling>
        <c:delete val="0"/>
        <c:axPos val="l"/>
        <c:majorGridlines/>
        <c:title>
          <c:tx>
            <c:rich>
              <a:bodyPr rot="-5400000" vert="horz"/>
              <a:lstStyle/>
              <a:p>
                <a:pPr>
                  <a:defRPr sz="2400" b="0"/>
                </a:pPr>
                <a:r>
                  <a:rPr lang="en-GB" sz="2400" b="0"/>
                  <a:t>Bandwidth - Gbps</a:t>
                </a:r>
              </a:p>
            </c:rich>
          </c:tx>
          <c:overlay val="0"/>
        </c:title>
        <c:numFmt formatCode="General" sourceLinked="1"/>
        <c:majorTickMark val="none"/>
        <c:minorTickMark val="none"/>
        <c:tickLblPos val="nextTo"/>
        <c:txPr>
          <a:bodyPr rot="-60000000" vert="horz"/>
          <a:lstStyle/>
          <a:p>
            <a:pPr>
              <a:defRPr/>
            </a:pPr>
            <a:endParaRPr lang="en-US"/>
          </a:p>
        </c:txPr>
        <c:crossAx val="73069696"/>
        <c:crosses val="autoZero"/>
        <c:crossBetween val="between"/>
      </c:valAx>
    </c:plotArea>
    <c:legend>
      <c:legendPos val="r"/>
      <c:layout>
        <c:manualLayout>
          <c:xMode val="edge"/>
          <c:yMode val="edge"/>
          <c:x val="0.11238461593077395"/>
          <c:y val="7.5403378273009081E-2"/>
          <c:w val="0.39167608142006394"/>
          <c:h val="0.26484544937512089"/>
        </c:manualLayout>
      </c:layout>
      <c:overlay val="1"/>
      <c:txPr>
        <a:bodyPr rot="0" vert="horz"/>
        <a:lstStyle/>
        <a:p>
          <a:pPr>
            <a:defRPr/>
          </a:pPr>
          <a:endParaRPr lang="en-US"/>
        </a:p>
      </c:txPr>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sVisible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[Infiniband_graphs.xlsx]Sheet7!PivotTable4</c:name>
    <c:fmtId val="23"/>
  </c:pivotSource>
  <c:chart>
    <c:autoTitleDeleted val="1"/>
    <c:pivotFmts>
      <c:pivotFmt>
        <c:idx val="0"/>
      </c:pivotFmt>
      <c:pivotFmt>
        <c:idx val="1"/>
      </c:pivotFmt>
      <c:pivotFmt>
        <c:idx val="2"/>
      </c:pivotFmt>
      <c:pivotFmt>
        <c:idx val="3"/>
      </c:pivotFmt>
      <c:pivotFmt>
        <c:idx val="4"/>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pivotFmt>
      <c:pivotFmt>
        <c:idx val="15"/>
      </c:pivotFmt>
      <c:pivotFmt>
        <c:idx val="16"/>
      </c:pivotFmt>
      <c:pivotFmt>
        <c:idx val="17"/>
      </c:pivotFmt>
      <c:pivotFmt>
        <c:idx val="18"/>
      </c:pivotFmt>
      <c:pivotFmt>
        <c:idx val="19"/>
      </c:pivotFmt>
      <c:pivotFmt>
        <c:idx val="20"/>
      </c:pivotFmt>
    </c:pivotFmts>
    <c:plotArea>
      <c:layout>
        <c:manualLayout>
          <c:layoutTarget val="inner"/>
          <c:xMode val="edge"/>
          <c:yMode val="edge"/>
          <c:x val="0.16205189077898571"/>
          <c:y val="2.8349916559241291E-2"/>
          <c:w val="0.82291956846201786"/>
          <c:h val="0.84507112817904673"/>
        </c:manualLayout>
      </c:layout>
      <c:lineChart>
        <c:grouping val="standard"/>
        <c:varyColors val="0"/>
        <c:ser>
          <c:idx val="0"/>
          <c:order val="0"/>
          <c:tx>
            <c:strRef>
              <c:f>Sheet7!$B$1:$B$2</c:f>
              <c:strCache>
                <c:ptCount val="1"/>
                <c:pt idx="0">
                  <c:v>MPJ Express - ibdev</c:v>
                </c:pt>
              </c:strCache>
            </c:strRef>
          </c:tx>
          <c:cat>
            <c:strRef>
              <c:f>Sheet7!$A$3:$A$10</c:f>
              <c:strCache>
                <c:ptCount val="7"/>
                <c:pt idx="0">
                  <c:v>1</c:v>
                </c:pt>
                <c:pt idx="1">
                  <c:v>2</c:v>
                </c:pt>
                <c:pt idx="2">
                  <c:v>4</c:v>
                </c:pt>
                <c:pt idx="3">
                  <c:v>8</c:v>
                </c:pt>
                <c:pt idx="4">
                  <c:v>16</c:v>
                </c:pt>
                <c:pt idx="5">
                  <c:v>32</c:v>
                </c:pt>
                <c:pt idx="6">
                  <c:v>64</c:v>
                </c:pt>
              </c:strCache>
            </c:strRef>
          </c:cat>
          <c:val>
            <c:numRef>
              <c:f>Sheet7!$B$3:$B$10</c:f>
              <c:numCache>
                <c:formatCode>General</c:formatCode>
                <c:ptCount val="7"/>
                <c:pt idx="1">
                  <c:v>1140</c:v>
                </c:pt>
                <c:pt idx="2">
                  <c:v>2024</c:v>
                </c:pt>
                <c:pt idx="3">
                  <c:v>3274</c:v>
                </c:pt>
                <c:pt idx="4">
                  <c:v>5006</c:v>
                </c:pt>
                <c:pt idx="5">
                  <c:v>9543</c:v>
                </c:pt>
                <c:pt idx="6">
                  <c:v>12781</c:v>
                </c:pt>
              </c:numCache>
            </c:numRef>
          </c:val>
          <c:smooth val="0"/>
        </c:ser>
        <c:ser>
          <c:idx val="1"/>
          <c:order val="1"/>
          <c:tx>
            <c:strRef>
              <c:f>Sheet7!$C$1:$C$2</c:f>
              <c:strCache>
                <c:ptCount val="1"/>
                <c:pt idx="0">
                  <c:v>MPJ Express - SDP</c:v>
                </c:pt>
              </c:strCache>
            </c:strRef>
          </c:tx>
          <c:cat>
            <c:strRef>
              <c:f>Sheet7!$A$3:$A$10</c:f>
              <c:strCache>
                <c:ptCount val="7"/>
                <c:pt idx="0">
                  <c:v>1</c:v>
                </c:pt>
                <c:pt idx="1">
                  <c:v>2</c:v>
                </c:pt>
                <c:pt idx="2">
                  <c:v>4</c:v>
                </c:pt>
                <c:pt idx="3">
                  <c:v>8</c:v>
                </c:pt>
                <c:pt idx="4">
                  <c:v>16</c:v>
                </c:pt>
                <c:pt idx="5">
                  <c:v>32</c:v>
                </c:pt>
                <c:pt idx="6">
                  <c:v>64</c:v>
                </c:pt>
              </c:strCache>
            </c:strRef>
          </c:cat>
          <c:val>
            <c:numRef>
              <c:f>Sheet7!$C$3:$C$10</c:f>
              <c:numCache>
                <c:formatCode>General</c:formatCode>
                <c:ptCount val="7"/>
                <c:pt idx="0">
                  <c:v>500</c:v>
                </c:pt>
                <c:pt idx="1">
                  <c:v>1037</c:v>
                </c:pt>
                <c:pt idx="2">
                  <c:v>1724</c:v>
                </c:pt>
                <c:pt idx="3">
                  <c:v>2874</c:v>
                </c:pt>
                <c:pt idx="4">
                  <c:v>4206</c:v>
                </c:pt>
                <c:pt idx="5">
                  <c:v>7243</c:v>
                </c:pt>
                <c:pt idx="6">
                  <c:v>10343</c:v>
                </c:pt>
              </c:numCache>
            </c:numRef>
          </c:val>
          <c:smooth val="0"/>
        </c:ser>
        <c:ser>
          <c:idx val="2"/>
          <c:order val="2"/>
          <c:tx>
            <c:strRef>
              <c:f>Sheet7!$D$1:$D$2</c:f>
              <c:strCache>
                <c:ptCount val="1"/>
                <c:pt idx="0">
                  <c:v>MPJ Express - IPoIB</c:v>
                </c:pt>
              </c:strCache>
            </c:strRef>
          </c:tx>
          <c:spPr>
            <a:ln>
              <a:solidFill>
                <a:srgbClr val="FF0000"/>
              </a:solidFill>
            </a:ln>
          </c:spPr>
          <c:marker>
            <c:spPr>
              <a:ln>
                <a:solidFill>
                  <a:srgbClr val="FF0000"/>
                </a:solidFill>
              </a:ln>
            </c:spPr>
          </c:marker>
          <c:cat>
            <c:strRef>
              <c:f>Sheet7!$A$3:$A$10</c:f>
              <c:strCache>
                <c:ptCount val="7"/>
                <c:pt idx="0">
                  <c:v>1</c:v>
                </c:pt>
                <c:pt idx="1">
                  <c:v>2</c:v>
                </c:pt>
                <c:pt idx="2">
                  <c:v>4</c:v>
                </c:pt>
                <c:pt idx="3">
                  <c:v>8</c:v>
                </c:pt>
                <c:pt idx="4">
                  <c:v>16</c:v>
                </c:pt>
                <c:pt idx="5">
                  <c:v>32</c:v>
                </c:pt>
                <c:pt idx="6">
                  <c:v>64</c:v>
                </c:pt>
              </c:strCache>
            </c:strRef>
          </c:cat>
          <c:val>
            <c:numRef>
              <c:f>Sheet7!$D$3:$D$10</c:f>
              <c:numCache>
                <c:formatCode>General</c:formatCode>
                <c:ptCount val="7"/>
                <c:pt idx="0">
                  <c:v>345</c:v>
                </c:pt>
                <c:pt idx="1">
                  <c:v>589</c:v>
                </c:pt>
                <c:pt idx="2">
                  <c:v>1432</c:v>
                </c:pt>
                <c:pt idx="3">
                  <c:v>1905</c:v>
                </c:pt>
                <c:pt idx="4">
                  <c:v>2817</c:v>
                </c:pt>
                <c:pt idx="5">
                  <c:v>3936</c:v>
                </c:pt>
                <c:pt idx="6">
                  <c:v>3821</c:v>
                </c:pt>
              </c:numCache>
            </c:numRef>
          </c:val>
          <c:smooth val="0"/>
        </c:ser>
        <c:dLbls>
          <c:showLegendKey val="0"/>
          <c:showVal val="0"/>
          <c:showCatName val="0"/>
          <c:showSerName val="0"/>
          <c:showPercent val="0"/>
          <c:showBubbleSize val="0"/>
        </c:dLbls>
        <c:marker val="1"/>
        <c:smooth val="0"/>
        <c:axId val="73107328"/>
        <c:axId val="73121792"/>
      </c:lineChart>
      <c:catAx>
        <c:axId val="73107328"/>
        <c:scaling>
          <c:orientation val="minMax"/>
        </c:scaling>
        <c:delete val="0"/>
        <c:axPos val="b"/>
        <c:majorGridlines/>
        <c:numFmt formatCode="General" sourceLinked="1"/>
        <c:majorTickMark val="none"/>
        <c:minorTickMark val="none"/>
        <c:tickLblPos val="nextTo"/>
        <c:txPr>
          <a:bodyPr rot="-60000000" vert="horz"/>
          <a:lstStyle/>
          <a:p>
            <a:pPr>
              <a:defRPr/>
            </a:pPr>
            <a:endParaRPr lang="en-US"/>
          </a:p>
        </c:txPr>
        <c:crossAx val="73121792"/>
        <c:crosses val="autoZero"/>
        <c:auto val="1"/>
        <c:lblAlgn val="ctr"/>
        <c:lblOffset val="100"/>
        <c:noMultiLvlLbl val="0"/>
      </c:catAx>
      <c:valAx>
        <c:axId val="73121792"/>
        <c:scaling>
          <c:orientation val="minMax"/>
        </c:scaling>
        <c:delete val="0"/>
        <c:axPos val="l"/>
        <c:majorGridlines/>
        <c:title>
          <c:tx>
            <c:rich>
              <a:bodyPr rot="-5400000" vert="horz"/>
              <a:lstStyle/>
              <a:p>
                <a:pPr>
                  <a:defRPr/>
                </a:pPr>
                <a:r>
                  <a:rPr lang="en-GB"/>
                  <a:t>MOPS</a:t>
                </a:r>
              </a:p>
            </c:rich>
          </c:tx>
          <c:layout/>
          <c:overlay val="0"/>
        </c:title>
        <c:numFmt formatCode="General" sourceLinked="1"/>
        <c:majorTickMark val="none"/>
        <c:minorTickMark val="none"/>
        <c:tickLblPos val="nextTo"/>
        <c:txPr>
          <a:bodyPr rot="-60000000" vert="horz"/>
          <a:lstStyle/>
          <a:p>
            <a:pPr>
              <a:defRPr/>
            </a:pPr>
            <a:endParaRPr lang="en-US"/>
          </a:p>
        </c:txPr>
        <c:crossAx val="73107328"/>
        <c:crosses val="autoZero"/>
        <c:crossBetween val="between"/>
      </c:valAx>
    </c:plotArea>
    <c:legend>
      <c:legendPos val="t"/>
      <c:layout>
        <c:manualLayout>
          <c:xMode val="edge"/>
          <c:yMode val="edge"/>
          <c:x val="0.21039687693679057"/>
          <c:y val="0.12794266101352716"/>
          <c:w val="0.3274904488034997"/>
          <c:h val="0.2527434260119602"/>
        </c:manualLayout>
      </c:layout>
      <c:overlay val="1"/>
      <c:txPr>
        <a:bodyPr rot="0" vert="horz"/>
        <a:lstStyle/>
        <a:p>
          <a:pPr>
            <a:defRPr/>
          </a:pPr>
          <a:endParaRPr lang="en-US"/>
        </a:p>
      </c:txPr>
    </c:legend>
    <c:plotVisOnly val="1"/>
    <c:dispBlanksAs val="gap"/>
    <c:showDLblsOverMax val="0"/>
  </c:chart>
  <c:externalData r:id="rId1">
    <c:autoUpdate val="0"/>
  </c:externalData>
  <c:userShapes r:id="rId2"/>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[Infiniband_graphs.xlsx]Sheet9!PivotTable5</c:name>
    <c:fmtId val="20"/>
  </c:pivotSource>
  <c:chart>
    <c:autoTitleDeleted val="1"/>
    <c:pivotFmts>
      <c:pivotFmt>
        <c:idx val="0"/>
      </c:pivotFmt>
      <c:pivotFmt>
        <c:idx val="1"/>
      </c:pivotFmt>
      <c:pivotFmt>
        <c:idx val="2"/>
      </c:pivotFmt>
      <c:pivotFmt>
        <c:idx val="3"/>
      </c:pivotFmt>
      <c:pivotFmt>
        <c:idx val="4"/>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pivotFmt>
      <c:pivotFmt>
        <c:idx val="15"/>
      </c:pivotFmt>
      <c:pivotFmt>
        <c:idx val="16"/>
      </c:pivotFmt>
      <c:pivotFmt>
        <c:idx val="17"/>
      </c:pivotFmt>
      <c:pivotFmt>
        <c:idx val="18"/>
      </c:pivotFmt>
      <c:pivotFmt>
        <c:idx val="19"/>
      </c:pivotFmt>
      <c:pivotFmt>
        <c:idx val="20"/>
      </c:pivotFmt>
      <c:pivotFmt>
        <c:idx val="21"/>
      </c:pivotFmt>
      <c:pivotFmt>
        <c:idx val="22"/>
      </c:pivotFmt>
      <c:pivotFmt>
        <c:idx val="23"/>
      </c:pivotFmt>
      <c:pivotFmt>
        <c:idx val="24"/>
      </c:pivotFmt>
      <c:pivotFmt>
        <c:idx val="25"/>
      </c:pivotFmt>
      <c:pivotFmt>
        <c:idx val="26"/>
      </c:pivotFmt>
      <c:pivotFmt>
        <c:idx val="27"/>
      </c:pivotFmt>
      <c:pivotFmt>
        <c:idx val="28"/>
      </c:pivotFmt>
    </c:pivotFmts>
    <c:plotArea>
      <c:layout>
        <c:manualLayout>
          <c:layoutTarget val="inner"/>
          <c:xMode val="edge"/>
          <c:yMode val="edge"/>
          <c:x val="0.17670419487037806"/>
          <c:y val="2.8349908532217534E-2"/>
          <c:w val="0.80303126582861351"/>
          <c:h val="0.80483728520383213"/>
        </c:manualLayout>
      </c:layout>
      <c:lineChart>
        <c:grouping val="standard"/>
        <c:varyColors val="0"/>
        <c:ser>
          <c:idx val="0"/>
          <c:order val="0"/>
          <c:tx>
            <c:strRef>
              <c:f>Sheet9!$B$1:$B$2</c:f>
              <c:strCache>
                <c:ptCount val="1"/>
                <c:pt idx="0">
                  <c:v>MPJ Express - ibdev</c:v>
                </c:pt>
              </c:strCache>
            </c:strRef>
          </c:tx>
          <c:cat>
            <c:strRef>
              <c:f>Sheet9!$A$3:$A$10</c:f>
              <c:strCache>
                <c:ptCount val="7"/>
                <c:pt idx="0">
                  <c:v>1</c:v>
                </c:pt>
                <c:pt idx="1">
                  <c:v>2</c:v>
                </c:pt>
                <c:pt idx="2">
                  <c:v>4</c:v>
                </c:pt>
                <c:pt idx="3">
                  <c:v>8</c:v>
                </c:pt>
                <c:pt idx="4">
                  <c:v>16</c:v>
                </c:pt>
                <c:pt idx="5">
                  <c:v>32</c:v>
                </c:pt>
                <c:pt idx="6">
                  <c:v>64</c:v>
                </c:pt>
              </c:strCache>
            </c:strRef>
          </c:cat>
          <c:val>
            <c:numRef>
              <c:f>Sheet9!$B$3:$B$10</c:f>
              <c:numCache>
                <c:formatCode>General</c:formatCode>
                <c:ptCount val="7"/>
                <c:pt idx="0">
                  <c:v>1005</c:v>
                </c:pt>
                <c:pt idx="1">
                  <c:v>1643</c:v>
                </c:pt>
                <c:pt idx="2">
                  <c:v>2433</c:v>
                </c:pt>
                <c:pt idx="3">
                  <c:v>3566</c:v>
                </c:pt>
                <c:pt idx="4">
                  <c:v>7589</c:v>
                </c:pt>
                <c:pt idx="5">
                  <c:v>15511</c:v>
                </c:pt>
                <c:pt idx="6">
                  <c:v>21431</c:v>
                </c:pt>
              </c:numCache>
            </c:numRef>
          </c:val>
          <c:smooth val="0"/>
        </c:ser>
        <c:ser>
          <c:idx val="1"/>
          <c:order val="1"/>
          <c:tx>
            <c:strRef>
              <c:f>Sheet9!$C$1:$C$2</c:f>
              <c:strCache>
                <c:ptCount val="1"/>
                <c:pt idx="0">
                  <c:v>MPJ Express - IPoIB</c:v>
                </c:pt>
              </c:strCache>
            </c:strRef>
          </c:tx>
          <c:cat>
            <c:strRef>
              <c:f>Sheet9!$A$3:$A$10</c:f>
              <c:strCache>
                <c:ptCount val="7"/>
                <c:pt idx="0">
                  <c:v>1</c:v>
                </c:pt>
                <c:pt idx="1">
                  <c:v>2</c:v>
                </c:pt>
                <c:pt idx="2">
                  <c:v>4</c:v>
                </c:pt>
                <c:pt idx="3">
                  <c:v>8</c:v>
                </c:pt>
                <c:pt idx="4">
                  <c:v>16</c:v>
                </c:pt>
                <c:pt idx="5">
                  <c:v>32</c:v>
                </c:pt>
                <c:pt idx="6">
                  <c:v>64</c:v>
                </c:pt>
              </c:strCache>
            </c:strRef>
          </c:cat>
          <c:val>
            <c:numRef>
              <c:f>Sheet9!$C$3:$C$10</c:f>
              <c:numCache>
                <c:formatCode>General</c:formatCode>
                <c:ptCount val="7"/>
                <c:pt idx="0">
                  <c:v>700</c:v>
                </c:pt>
                <c:pt idx="1">
                  <c:v>1333</c:v>
                </c:pt>
                <c:pt idx="2">
                  <c:v>1900</c:v>
                </c:pt>
                <c:pt idx="3">
                  <c:v>3000</c:v>
                </c:pt>
                <c:pt idx="4">
                  <c:v>4201</c:v>
                </c:pt>
                <c:pt idx="5">
                  <c:v>6034</c:v>
                </c:pt>
                <c:pt idx="6">
                  <c:v>7513</c:v>
                </c:pt>
              </c:numCache>
            </c:numRef>
          </c:val>
          <c:smooth val="0"/>
        </c:ser>
        <c:ser>
          <c:idx val="2"/>
          <c:order val="2"/>
          <c:tx>
            <c:strRef>
              <c:f>Sheet9!$D$1:$D$2</c:f>
              <c:strCache>
                <c:ptCount val="1"/>
                <c:pt idx="0">
                  <c:v>MPJ Express - SDP</c:v>
                </c:pt>
              </c:strCache>
            </c:strRef>
          </c:tx>
          <c:spPr>
            <a:ln>
              <a:solidFill>
                <a:srgbClr val="FF0000"/>
              </a:solidFill>
            </a:ln>
          </c:spPr>
          <c:marker>
            <c:spPr>
              <a:ln>
                <a:solidFill>
                  <a:srgbClr val="FF0000"/>
                </a:solidFill>
              </a:ln>
            </c:spPr>
          </c:marker>
          <c:cat>
            <c:strRef>
              <c:f>Sheet9!$A$3:$A$10</c:f>
              <c:strCache>
                <c:ptCount val="7"/>
                <c:pt idx="0">
                  <c:v>1</c:v>
                </c:pt>
                <c:pt idx="1">
                  <c:v>2</c:v>
                </c:pt>
                <c:pt idx="2">
                  <c:v>4</c:v>
                </c:pt>
                <c:pt idx="3">
                  <c:v>8</c:v>
                </c:pt>
                <c:pt idx="4">
                  <c:v>16</c:v>
                </c:pt>
                <c:pt idx="5">
                  <c:v>32</c:v>
                </c:pt>
                <c:pt idx="6">
                  <c:v>64</c:v>
                </c:pt>
              </c:strCache>
            </c:strRef>
          </c:cat>
          <c:val>
            <c:numRef>
              <c:f>Sheet9!$D$3:$D$10</c:f>
              <c:numCache>
                <c:formatCode>General</c:formatCode>
                <c:ptCount val="7"/>
                <c:pt idx="0">
                  <c:v>900</c:v>
                </c:pt>
                <c:pt idx="1">
                  <c:v>1443</c:v>
                </c:pt>
                <c:pt idx="2">
                  <c:v>2133</c:v>
                </c:pt>
                <c:pt idx="3">
                  <c:v>3366</c:v>
                </c:pt>
                <c:pt idx="4">
                  <c:v>5839</c:v>
                </c:pt>
                <c:pt idx="5">
                  <c:v>11511</c:v>
                </c:pt>
                <c:pt idx="6">
                  <c:v>15431</c:v>
                </c:pt>
              </c:numCache>
            </c:numRef>
          </c:val>
          <c:smooth val="0"/>
        </c:ser>
        <c:dLbls>
          <c:showLegendKey val="0"/>
          <c:showVal val="0"/>
          <c:showCatName val="0"/>
          <c:showSerName val="0"/>
          <c:showPercent val="0"/>
          <c:showBubbleSize val="0"/>
        </c:dLbls>
        <c:marker val="1"/>
        <c:smooth val="0"/>
        <c:axId val="73340416"/>
        <c:axId val="73342336"/>
      </c:lineChart>
      <c:catAx>
        <c:axId val="73340416"/>
        <c:scaling>
          <c:orientation val="minMax"/>
        </c:scaling>
        <c:delete val="0"/>
        <c:axPos val="b"/>
        <c:majorGridlines/>
        <c:numFmt formatCode="General" sourceLinked="1"/>
        <c:majorTickMark val="none"/>
        <c:minorTickMark val="none"/>
        <c:tickLblPos val="nextTo"/>
        <c:txPr>
          <a:bodyPr rot="-60000000" vert="horz"/>
          <a:lstStyle/>
          <a:p>
            <a:pPr>
              <a:defRPr/>
            </a:pPr>
            <a:endParaRPr lang="en-US"/>
          </a:p>
        </c:txPr>
        <c:crossAx val="73342336"/>
        <c:crosses val="autoZero"/>
        <c:auto val="1"/>
        <c:lblAlgn val="ctr"/>
        <c:lblOffset val="100"/>
        <c:noMultiLvlLbl val="0"/>
      </c:catAx>
      <c:valAx>
        <c:axId val="73342336"/>
        <c:scaling>
          <c:orientation val="minMax"/>
        </c:scaling>
        <c:delete val="0"/>
        <c:axPos val="l"/>
        <c:majorGridlines/>
        <c:title>
          <c:tx>
            <c:rich>
              <a:bodyPr rot="-5400000" vert="horz"/>
              <a:lstStyle/>
              <a:p>
                <a:pPr>
                  <a:defRPr/>
                </a:pPr>
                <a:r>
                  <a:rPr lang="en-GB"/>
                  <a:t>MOPS</a:t>
                </a:r>
              </a:p>
            </c:rich>
          </c:tx>
          <c:layout>
            <c:manualLayout>
              <c:xMode val="edge"/>
              <c:yMode val="edge"/>
              <c:x val="2.3506173090469939E-2"/>
              <c:y val="0.41902914671498004"/>
            </c:manualLayout>
          </c:layout>
          <c:overlay val="0"/>
        </c:title>
        <c:numFmt formatCode="General" sourceLinked="1"/>
        <c:majorTickMark val="none"/>
        <c:minorTickMark val="none"/>
        <c:tickLblPos val="nextTo"/>
        <c:txPr>
          <a:bodyPr rot="-60000000" vert="horz"/>
          <a:lstStyle/>
          <a:p>
            <a:pPr>
              <a:defRPr/>
            </a:pPr>
            <a:endParaRPr lang="en-US"/>
          </a:p>
        </c:txPr>
        <c:crossAx val="73340416"/>
        <c:crosses val="autoZero"/>
        <c:crossBetween val="between"/>
      </c:valAx>
    </c:plotArea>
    <c:legend>
      <c:legendPos val="r"/>
      <c:layout>
        <c:manualLayout>
          <c:xMode val="edge"/>
          <c:yMode val="edge"/>
          <c:x val="0.20823985817562279"/>
          <c:y val="9.863773125920236E-2"/>
          <c:w val="0.42041557305336835"/>
          <c:h val="0.3631063952371808"/>
        </c:manualLayout>
      </c:layout>
      <c:overlay val="1"/>
      <c:txPr>
        <a:bodyPr rot="0" vert="horz"/>
        <a:lstStyle/>
        <a:p>
          <a:pPr>
            <a:defRPr/>
          </a:pPr>
          <a:endParaRPr lang="en-US"/>
        </a:p>
      </c:txPr>
    </c:legend>
    <c:plotVisOnly val="1"/>
    <c:dispBlanksAs val="gap"/>
    <c:showDLblsOverMax val="0"/>
  </c:chart>
  <c:externalData r:id="rId1">
    <c:autoUpdate val="0"/>
  </c:externalData>
  <c:userShapes r:id="rId2"/>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pivotSource>
    <c:name>[Infiniband_graphs.xlsx]Sheet11!PivotTable6</c:name>
    <c:fmtId val="12"/>
  </c:pivotSource>
  <c:chart>
    <c:autoTitleDeleted val="1"/>
    <c:pivotFmts>
      <c:pivotFmt>
        <c:idx val="0"/>
      </c:pivotFmt>
      <c:pivotFmt>
        <c:idx val="1"/>
      </c:pivotFmt>
      <c:pivotFmt>
        <c:idx val="2"/>
      </c:pivotFmt>
      <c:pivotFmt>
        <c:idx val="3"/>
      </c:pivotFmt>
      <c:pivotFmt>
        <c:idx val="4"/>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pivotFmt>
      <c:pivotFmt>
        <c:idx val="15"/>
      </c:pivotFmt>
      <c:pivotFmt>
        <c:idx val="16"/>
      </c:pivotFmt>
      <c:pivotFmt>
        <c:idx val="17"/>
      </c:pivotFmt>
      <c:pivotFmt>
        <c:idx val="18"/>
      </c:pivotFmt>
      <c:pivotFmt>
        <c:idx val="19"/>
      </c:pivotFmt>
      <c:pivotFmt>
        <c:idx val="20"/>
      </c:pivotFmt>
      <c:pivotFmt>
        <c:idx val="21"/>
      </c:pivotFmt>
      <c:pivotFmt>
        <c:idx val="22"/>
      </c:pivotFmt>
      <c:pivotFmt>
        <c:idx val="23"/>
      </c:pivotFmt>
      <c:pivotFmt>
        <c:idx val="24"/>
      </c:pivotFmt>
      <c:pivotFmt>
        <c:idx val="25"/>
      </c:pivotFmt>
      <c:pivotFmt>
        <c:idx val="26"/>
      </c:pivotFmt>
      <c:pivotFmt>
        <c:idx val="27"/>
      </c:pivotFmt>
      <c:pivotFmt>
        <c:idx val="28"/>
      </c:pivotFmt>
      <c:pivotFmt>
        <c:idx val="29"/>
      </c:pivotFmt>
      <c:pivotFmt>
        <c:idx val="30"/>
      </c:pivotFmt>
      <c:pivotFmt>
        <c:idx val="31"/>
      </c:pivotFmt>
      <c:pivotFmt>
        <c:idx val="32"/>
      </c:pivotFmt>
      <c:pivotFmt>
        <c:idx val="33"/>
      </c:pivotFmt>
      <c:pivotFmt>
        <c:idx val="34"/>
      </c:pivotFmt>
      <c:pivotFmt>
        <c:idx val="35"/>
      </c:pivotFmt>
      <c:pivotFmt>
        <c:idx val="36"/>
      </c:pivotFmt>
      <c:pivotFmt>
        <c:idx val="37"/>
      </c:pivotFmt>
    </c:pivotFmts>
    <c:plotArea>
      <c:layout>
        <c:manualLayout>
          <c:layoutTarget val="inner"/>
          <c:xMode val="edge"/>
          <c:yMode val="edge"/>
          <c:x val="0.13939781551902694"/>
          <c:y val="2.8349977914124216E-2"/>
          <c:w val="0.80953572727003975"/>
          <c:h val="0.77016476261553468"/>
        </c:manualLayout>
      </c:layout>
      <c:lineChart>
        <c:grouping val="standard"/>
        <c:varyColors val="0"/>
        <c:ser>
          <c:idx val="0"/>
          <c:order val="0"/>
          <c:tx>
            <c:strRef>
              <c:f>Sheet11!$B$1:$B$2</c:f>
              <c:strCache>
                <c:ptCount val="1"/>
                <c:pt idx="0">
                  <c:v>MPJ Express - ibdev</c:v>
                </c:pt>
              </c:strCache>
            </c:strRef>
          </c:tx>
          <c:cat>
            <c:strRef>
              <c:f>Sheet11!$A$3:$A$10</c:f>
              <c:strCache>
                <c:ptCount val="7"/>
                <c:pt idx="0">
                  <c:v>1</c:v>
                </c:pt>
                <c:pt idx="1">
                  <c:v>2</c:v>
                </c:pt>
                <c:pt idx="2">
                  <c:v>4</c:v>
                </c:pt>
                <c:pt idx="3">
                  <c:v>8</c:v>
                </c:pt>
                <c:pt idx="4">
                  <c:v>16</c:v>
                </c:pt>
                <c:pt idx="5">
                  <c:v>32</c:v>
                </c:pt>
                <c:pt idx="6">
                  <c:v>64</c:v>
                </c:pt>
              </c:strCache>
            </c:strRef>
          </c:cat>
          <c:val>
            <c:numRef>
              <c:f>Sheet11!$B$3:$B$10</c:f>
              <c:numCache>
                <c:formatCode>General</c:formatCode>
                <c:ptCount val="7"/>
                <c:pt idx="0">
                  <c:v>112</c:v>
                </c:pt>
                <c:pt idx="1">
                  <c:v>135</c:v>
                </c:pt>
                <c:pt idx="2">
                  <c:v>198</c:v>
                </c:pt>
                <c:pt idx="3">
                  <c:v>255</c:v>
                </c:pt>
                <c:pt idx="4">
                  <c:v>412</c:v>
                </c:pt>
                <c:pt idx="5">
                  <c:v>677</c:v>
                </c:pt>
                <c:pt idx="6">
                  <c:v>851</c:v>
                </c:pt>
              </c:numCache>
            </c:numRef>
          </c:val>
          <c:smooth val="0"/>
        </c:ser>
        <c:ser>
          <c:idx val="1"/>
          <c:order val="1"/>
          <c:tx>
            <c:strRef>
              <c:f>Sheet11!$C$1:$C$2</c:f>
              <c:strCache>
                <c:ptCount val="1"/>
                <c:pt idx="0">
                  <c:v>MPJ Express - IPoIB</c:v>
                </c:pt>
              </c:strCache>
            </c:strRef>
          </c:tx>
          <c:cat>
            <c:strRef>
              <c:f>Sheet11!$A$3:$A$10</c:f>
              <c:strCache>
                <c:ptCount val="7"/>
                <c:pt idx="0">
                  <c:v>1</c:v>
                </c:pt>
                <c:pt idx="1">
                  <c:v>2</c:v>
                </c:pt>
                <c:pt idx="2">
                  <c:v>4</c:v>
                </c:pt>
                <c:pt idx="3">
                  <c:v>8</c:v>
                </c:pt>
                <c:pt idx="4">
                  <c:v>16</c:v>
                </c:pt>
                <c:pt idx="5">
                  <c:v>32</c:v>
                </c:pt>
                <c:pt idx="6">
                  <c:v>64</c:v>
                </c:pt>
              </c:strCache>
            </c:strRef>
          </c:cat>
          <c:val>
            <c:numRef>
              <c:f>Sheet11!$C$3:$C$10</c:f>
              <c:numCache>
                <c:formatCode>General</c:formatCode>
                <c:ptCount val="7"/>
                <c:pt idx="0">
                  <c:v>79</c:v>
                </c:pt>
                <c:pt idx="1">
                  <c:v>94</c:v>
                </c:pt>
                <c:pt idx="2">
                  <c:v>131</c:v>
                </c:pt>
                <c:pt idx="3">
                  <c:v>170</c:v>
                </c:pt>
                <c:pt idx="4">
                  <c:v>224</c:v>
                </c:pt>
                <c:pt idx="5">
                  <c:v>285</c:v>
                </c:pt>
                <c:pt idx="6">
                  <c:v>40</c:v>
                </c:pt>
              </c:numCache>
            </c:numRef>
          </c:val>
          <c:smooth val="0"/>
        </c:ser>
        <c:ser>
          <c:idx val="2"/>
          <c:order val="2"/>
          <c:tx>
            <c:strRef>
              <c:f>Sheet11!$D$1:$D$2</c:f>
              <c:strCache>
                <c:ptCount val="1"/>
                <c:pt idx="0">
                  <c:v>MPJ Express - SDP</c:v>
                </c:pt>
              </c:strCache>
            </c:strRef>
          </c:tx>
          <c:spPr>
            <a:ln>
              <a:solidFill>
                <a:srgbClr val="FF0000"/>
              </a:solidFill>
            </a:ln>
          </c:spPr>
          <c:marker>
            <c:spPr>
              <a:ln>
                <a:solidFill>
                  <a:srgbClr val="FF0000"/>
                </a:solidFill>
              </a:ln>
            </c:spPr>
          </c:marker>
          <c:cat>
            <c:strRef>
              <c:f>Sheet11!$A$3:$A$10</c:f>
              <c:strCache>
                <c:ptCount val="7"/>
                <c:pt idx="0">
                  <c:v>1</c:v>
                </c:pt>
                <c:pt idx="1">
                  <c:v>2</c:v>
                </c:pt>
                <c:pt idx="2">
                  <c:v>4</c:v>
                </c:pt>
                <c:pt idx="3">
                  <c:v>8</c:v>
                </c:pt>
                <c:pt idx="4">
                  <c:v>16</c:v>
                </c:pt>
                <c:pt idx="5">
                  <c:v>32</c:v>
                </c:pt>
                <c:pt idx="6">
                  <c:v>64</c:v>
                </c:pt>
              </c:strCache>
            </c:strRef>
          </c:cat>
          <c:val>
            <c:numRef>
              <c:f>Sheet11!$D$3:$D$10</c:f>
              <c:numCache>
                <c:formatCode>General</c:formatCode>
                <c:ptCount val="7"/>
                <c:pt idx="0">
                  <c:v>102</c:v>
                </c:pt>
                <c:pt idx="1">
                  <c:v>126</c:v>
                </c:pt>
                <c:pt idx="2">
                  <c:v>168</c:v>
                </c:pt>
                <c:pt idx="3">
                  <c:v>225</c:v>
                </c:pt>
                <c:pt idx="4">
                  <c:v>361</c:v>
                </c:pt>
                <c:pt idx="5">
                  <c:v>573</c:v>
                </c:pt>
                <c:pt idx="6">
                  <c:v>701</c:v>
                </c:pt>
              </c:numCache>
            </c:numRef>
          </c:val>
          <c:smooth val="0"/>
        </c:ser>
        <c:dLbls>
          <c:showLegendKey val="0"/>
          <c:showVal val="0"/>
          <c:showCatName val="0"/>
          <c:showSerName val="0"/>
          <c:showPercent val="0"/>
          <c:showBubbleSize val="0"/>
        </c:dLbls>
        <c:marker val="1"/>
        <c:smooth val="0"/>
        <c:axId val="73389184"/>
        <c:axId val="73391104"/>
      </c:lineChart>
      <c:catAx>
        <c:axId val="73389184"/>
        <c:scaling>
          <c:orientation val="minMax"/>
        </c:scaling>
        <c:delete val="0"/>
        <c:axPos val="b"/>
        <c:majorGridlines/>
        <c:numFmt formatCode="General" sourceLinked="1"/>
        <c:majorTickMark val="none"/>
        <c:minorTickMark val="none"/>
        <c:tickLblPos val="nextTo"/>
        <c:txPr>
          <a:bodyPr rot="-60000000" vert="horz"/>
          <a:lstStyle/>
          <a:p>
            <a:pPr>
              <a:defRPr/>
            </a:pPr>
            <a:endParaRPr lang="en-US"/>
          </a:p>
        </c:txPr>
        <c:crossAx val="73391104"/>
        <c:crosses val="autoZero"/>
        <c:auto val="1"/>
        <c:lblAlgn val="ctr"/>
        <c:lblOffset val="100"/>
        <c:noMultiLvlLbl val="0"/>
      </c:catAx>
      <c:valAx>
        <c:axId val="73391104"/>
        <c:scaling>
          <c:orientation val="minMax"/>
        </c:scaling>
        <c:delete val="0"/>
        <c:axPos val="l"/>
        <c:majorGridlines/>
        <c:title>
          <c:tx>
            <c:rich>
              <a:bodyPr rot="-5400000" vert="horz"/>
              <a:lstStyle/>
              <a:p>
                <a:pPr>
                  <a:defRPr/>
                </a:pPr>
                <a:r>
                  <a:rPr lang="en-GB"/>
                  <a:t>MOPS</a:t>
                </a:r>
              </a:p>
            </c:rich>
          </c:tx>
          <c:layout>
            <c:manualLayout>
              <c:xMode val="edge"/>
              <c:yMode val="edge"/>
              <c:x val="5.7504654885635453E-3"/>
              <c:y val="0.38295029527559049"/>
            </c:manualLayout>
          </c:layout>
          <c:overlay val="0"/>
        </c:title>
        <c:numFmt formatCode="General" sourceLinked="1"/>
        <c:majorTickMark val="none"/>
        <c:minorTickMark val="none"/>
        <c:tickLblPos val="nextTo"/>
        <c:txPr>
          <a:bodyPr rot="-60000000" vert="horz"/>
          <a:lstStyle/>
          <a:p>
            <a:pPr>
              <a:defRPr/>
            </a:pPr>
            <a:endParaRPr lang="en-US"/>
          </a:p>
        </c:txPr>
        <c:crossAx val="73389184"/>
        <c:crosses val="autoZero"/>
        <c:crossBetween val="between"/>
      </c:valAx>
    </c:plotArea>
    <c:legend>
      <c:legendPos val="r"/>
      <c:layout>
        <c:manualLayout>
          <c:xMode val="edge"/>
          <c:yMode val="edge"/>
          <c:x val="0.11759659902746371"/>
          <c:y val="5.7987454386103109E-2"/>
          <c:w val="0.37914024483545106"/>
          <c:h val="0.23922625821119592"/>
        </c:manualLayout>
      </c:layout>
      <c:overlay val="1"/>
      <c:txPr>
        <a:bodyPr rot="0" vert="horz"/>
        <a:lstStyle/>
        <a:p>
          <a:pPr>
            <a:defRPr/>
          </a:pPr>
          <a:endParaRPr lang="en-US"/>
        </a:p>
      </c:txPr>
    </c:legend>
    <c:plotVisOnly val="1"/>
    <c:dispBlanksAs val="gap"/>
    <c:showDLblsOverMax val="0"/>
  </c:chart>
  <c:externalData r:id="rId1">
    <c:autoUpdate val="0"/>
  </c:externalData>
  <c:userShapes r:id="rId2"/>
  <c:extLst>
    <c:ext xmlns:c14="http://schemas.microsoft.com/office/drawing/2007/8/2/chart" uri="{781A3756-C4B2-4CAC-9D66-4F8BD8637D16}">
      <c14:pivotOptions>
        <c14:dropZoneFilter val="1"/>
        <c14:dropZoneCategories val="1"/>
        <c14:dropZoneData val="1"/>
        <c14:dropZoneSeries val="1"/>
      </c14:pivotOptions>
    </c:ext>
  </c:extLst>
</c:chartSpace>
</file>

<file path=ppt/drawings/drawing1.xml><?xml version="1.0" encoding="utf-8"?>
<c:userShapes xmlns:c="http://schemas.openxmlformats.org/drawingml/2006/chart">
  <cdr:relSizeAnchor xmlns:cdr="http://schemas.openxmlformats.org/drawingml/2006/chartDrawing">
    <cdr:from>
      <cdr:x>0.42366</cdr:x>
      <cdr:y>0.90631</cdr:y>
    </cdr:from>
    <cdr:to>
      <cdr:x>0.72059</cdr:x>
      <cdr:y>1</cdr:y>
    </cdr:to>
    <cdr:sp macro="" textlink="">
      <cdr:nvSpPr>
        <cdr:cNvPr id="2" name="TextBox 1"/>
        <cdr:cNvSpPr txBox="1"/>
      </cdr:nvSpPr>
      <cdr:spPr>
        <a:xfrm xmlns:a="http://schemas.openxmlformats.org/drawingml/2006/main">
          <a:off x="1887345" y="2693372"/>
          <a:ext cx="1322780" cy="27842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Processes</a:t>
          </a:r>
        </a:p>
      </cdr:txBody>
    </cdr:sp>
  </cdr:relSizeAnchor>
</c:userShapes>
</file>

<file path=ppt/drawings/drawing2.xml><?xml version="1.0" encoding="utf-8"?>
<c:userShapes xmlns:c="http://schemas.openxmlformats.org/drawingml/2006/chart">
  <cdr:relSizeAnchor xmlns:cdr="http://schemas.openxmlformats.org/drawingml/2006/chartDrawing">
    <cdr:from>
      <cdr:x>0.42366</cdr:x>
      <cdr:y>0.90191</cdr:y>
    </cdr:from>
    <cdr:to>
      <cdr:x>0.66667</cdr:x>
      <cdr:y>1</cdr:y>
    </cdr:to>
    <cdr:sp macro="" textlink="">
      <cdr:nvSpPr>
        <cdr:cNvPr id="2" name="TextBox 1"/>
        <cdr:cNvSpPr txBox="1"/>
      </cdr:nvSpPr>
      <cdr:spPr>
        <a:xfrm xmlns:a="http://schemas.openxmlformats.org/drawingml/2006/main">
          <a:off x="1840124" y="2817747"/>
          <a:ext cx="1055475" cy="3064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Processes</a:t>
          </a:r>
        </a:p>
      </cdr:txBody>
    </cdr:sp>
  </cdr:relSizeAnchor>
</c:userShapes>
</file>

<file path=ppt/drawings/drawing3.xml><?xml version="1.0" encoding="utf-8"?>
<c:userShapes xmlns:c="http://schemas.openxmlformats.org/drawingml/2006/chart">
  <cdr:relSizeAnchor xmlns:cdr="http://schemas.openxmlformats.org/drawingml/2006/chartDrawing">
    <cdr:from>
      <cdr:x>0.42158</cdr:x>
      <cdr:y>0.89706</cdr:y>
    </cdr:from>
    <cdr:to>
      <cdr:x>0.64455</cdr:x>
      <cdr:y>1</cdr:y>
    </cdr:to>
    <cdr:sp macro="" textlink="">
      <cdr:nvSpPr>
        <cdr:cNvPr id="2" name="TextBox 1"/>
        <cdr:cNvSpPr txBox="1"/>
      </cdr:nvSpPr>
      <cdr:spPr>
        <a:xfrm xmlns:a="http://schemas.openxmlformats.org/drawingml/2006/main">
          <a:off x="1931376" y="2281380"/>
          <a:ext cx="1021489" cy="2617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Processes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pPr>
              <a:defRPr/>
            </a:pPr>
            <a:fld id="{BC6D87C4-C8D8-45C5-8A17-797276273409}" type="datetimeFigureOut">
              <a:rPr lang="en-US"/>
              <a:pPr>
                <a:defRPr/>
              </a:pPr>
              <a:t>6/5/2014</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pPr>
              <a:defRPr/>
            </a:pPr>
            <a:r>
              <a:rPr lang="en-US"/>
              <a:t>http://mpj-express.org</a:t>
            </a:r>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pPr>
              <a:defRPr/>
            </a:pPr>
            <a:fld id="{0EDBFCB1-480F-4233-9761-47B9C77BDAFF}" type="slidenum">
              <a:rPr lang="en-US"/>
              <a:pPr>
                <a:defRPr/>
              </a:pPr>
              <a:t>‹#›</a:t>
            </a:fld>
            <a:endParaRPr lang="en-US"/>
          </a:p>
        </p:txBody>
      </p:sp>
    </p:spTree>
    <p:extLst>
      <p:ext uri="{BB962C8B-B14F-4D97-AF65-F5344CB8AC3E}">
        <p14:creationId xmlns:p14="http://schemas.microsoft.com/office/powerpoint/2010/main" val="80003837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defRPr>
            </a:lvl1pPr>
          </a:lstStyle>
          <a:p>
            <a:pPr>
              <a:defRPr/>
            </a:pPr>
            <a:endParaRPr lang="en-US"/>
          </a:p>
        </p:txBody>
      </p:sp>
      <p:sp>
        <p:nvSpPr>
          <p:cNvPr id="717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defRPr>
            </a:lvl1pPr>
          </a:lstStyle>
          <a:p>
            <a:pPr>
              <a:defRPr/>
            </a:pPr>
            <a:endParaRPr lang="en-US"/>
          </a:p>
        </p:txBody>
      </p:sp>
      <p:sp>
        <p:nvSpPr>
          <p:cNvPr id="358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defRPr>
            </a:lvl1pPr>
          </a:lstStyle>
          <a:p>
            <a:pPr>
              <a:defRPr/>
            </a:pPr>
            <a:r>
              <a:rPr lang="en-US"/>
              <a:t>http://mpj-express.org</a:t>
            </a:r>
          </a:p>
        </p:txBody>
      </p:sp>
      <p:sp>
        <p:nvSpPr>
          <p:cNvPr id="717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latin typeface="Times New Roman" pitchFamily="18" charset="0"/>
              </a:defRPr>
            </a:lvl1pPr>
          </a:lstStyle>
          <a:p>
            <a:pPr>
              <a:defRPr/>
            </a:pPr>
            <a:fld id="{88ECAAA9-A55D-4DC4-B9B6-9F5B826121FE}" type="slidenum">
              <a:rPr lang="en-US"/>
              <a:pPr>
                <a:defRPr/>
              </a:pPr>
              <a:t>‹#›</a:t>
            </a:fld>
            <a:endParaRPr lang="en-US"/>
          </a:p>
        </p:txBody>
      </p:sp>
    </p:spTree>
    <p:extLst>
      <p:ext uri="{BB962C8B-B14F-4D97-AF65-F5344CB8AC3E}">
        <p14:creationId xmlns:p14="http://schemas.microsoft.com/office/powerpoint/2010/main" val="389989809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7E7C85-0999-4A9B-BDFE-548729192C90}" type="slidenum">
              <a:rPr lang="en-US" smtClean="0"/>
              <a:t>1</a:t>
            </a:fld>
            <a:endParaRPr lang="en-US"/>
          </a:p>
        </p:txBody>
      </p:sp>
    </p:spTree>
    <p:extLst>
      <p:ext uri="{BB962C8B-B14F-4D97-AF65-F5344CB8AC3E}">
        <p14:creationId xmlns:p14="http://schemas.microsoft.com/office/powerpoint/2010/main" val="4170556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7E7C85-0999-4A9B-BDFE-548729192C90}" type="slidenum">
              <a:rPr lang="en-US" smtClean="0"/>
              <a:t>2</a:t>
            </a:fld>
            <a:endParaRPr lang="en-US"/>
          </a:p>
        </p:txBody>
      </p:sp>
    </p:spTree>
    <p:extLst>
      <p:ext uri="{BB962C8B-B14F-4D97-AF65-F5344CB8AC3E}">
        <p14:creationId xmlns:p14="http://schemas.microsoft.com/office/powerpoint/2010/main" val="2638666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MPJ Express is thread safe</a:t>
            </a:r>
            <a:r>
              <a:rPr lang="en-US" baseline="0" dirty="0" smtClean="0"/>
              <a:t> Message Passing System in Java. It is based on MPI Like standard </a:t>
            </a:r>
            <a:r>
              <a:rPr lang="en-US" baseline="0" dirty="0" err="1" smtClean="0"/>
              <a:t>mpiJava</a:t>
            </a:r>
            <a:r>
              <a:rPr lang="en-US" baseline="0" dirty="0" smtClean="0"/>
              <a:t> 1.2. </a:t>
            </a:r>
          </a:p>
          <a:p>
            <a:r>
              <a:rPr lang="en-US" baseline="0" dirty="0" smtClean="0"/>
              <a:t>MPJ Express provides two modes of message passing. One is multicore modes. This mode developed for Shared memory and multicore processors. It is build on Java threads and these threads acts as MPJ Express processes and communicate through high speed shared memory communication mechanism.</a:t>
            </a:r>
          </a:p>
          <a:p>
            <a:r>
              <a:rPr lang="en-US" baseline="0" dirty="0" smtClean="0"/>
              <a:t>Second mode is known as cluster mode. In this mode is based on Distributed Memory parallelism. All parallel processes are distributed and communication is done by message passing over the network. </a:t>
            </a:r>
          </a:p>
          <a:p>
            <a:r>
              <a:rPr lang="en-US" baseline="0" dirty="0" smtClean="0"/>
              <a:t>This mode provides two network devices. One is niodev that is built on Java New IO technology and it work on TCP/IP.  </a:t>
            </a:r>
          </a:p>
          <a:p>
            <a:r>
              <a:rPr lang="en-US" baseline="0" dirty="0" smtClean="0"/>
              <a:t>Second device is </a:t>
            </a:r>
            <a:r>
              <a:rPr lang="en-US" baseline="0" dirty="0" err="1" smtClean="0"/>
              <a:t>mxdev</a:t>
            </a:r>
            <a:r>
              <a:rPr lang="en-US" baseline="0" dirty="0" smtClean="0"/>
              <a:t> that is built for high speed </a:t>
            </a:r>
            <a:r>
              <a:rPr lang="en-US" baseline="0" dirty="0" err="1" smtClean="0"/>
              <a:t>Myrinet</a:t>
            </a:r>
            <a:r>
              <a:rPr lang="en-US" baseline="0" dirty="0" smtClean="0"/>
              <a:t> interconnect.</a:t>
            </a:r>
            <a:endParaRPr lang="en-US" dirty="0"/>
          </a:p>
        </p:txBody>
      </p:sp>
      <p:sp>
        <p:nvSpPr>
          <p:cNvPr id="4" name="Slide Number Placeholder 3"/>
          <p:cNvSpPr>
            <a:spLocks noGrp="1"/>
          </p:cNvSpPr>
          <p:nvPr>
            <p:ph type="sldNum" sz="quarter" idx="10"/>
          </p:nvPr>
        </p:nvSpPr>
        <p:spPr/>
        <p:txBody>
          <a:bodyPr/>
          <a:lstStyle/>
          <a:p>
            <a:fld id="{197E7C85-0999-4A9B-BDFE-548729192C90}" type="slidenum">
              <a:rPr lang="en-US" smtClean="0"/>
              <a:t>3</a:t>
            </a:fld>
            <a:endParaRPr lang="en-US"/>
          </a:p>
        </p:txBody>
      </p:sp>
    </p:spTree>
    <p:extLst>
      <p:ext uri="{BB962C8B-B14F-4D97-AF65-F5344CB8AC3E}">
        <p14:creationId xmlns:p14="http://schemas.microsoft.com/office/powerpoint/2010/main" val="45629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7E7C85-0999-4A9B-BDFE-548729192C90}" type="slidenum">
              <a:rPr lang="en-US" smtClean="0"/>
              <a:t>5</a:t>
            </a:fld>
            <a:endParaRPr lang="en-US"/>
          </a:p>
        </p:txBody>
      </p:sp>
    </p:spTree>
    <p:extLst>
      <p:ext uri="{BB962C8B-B14F-4D97-AF65-F5344CB8AC3E}">
        <p14:creationId xmlns:p14="http://schemas.microsoft.com/office/powerpoint/2010/main" val="45629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7E7C85-0999-4A9B-BDFE-548729192C90}" type="slidenum">
              <a:rPr lang="en-US" smtClean="0"/>
              <a:t>9</a:t>
            </a:fld>
            <a:endParaRPr lang="en-US"/>
          </a:p>
        </p:txBody>
      </p:sp>
    </p:spTree>
    <p:extLst>
      <p:ext uri="{BB962C8B-B14F-4D97-AF65-F5344CB8AC3E}">
        <p14:creationId xmlns:p14="http://schemas.microsoft.com/office/powerpoint/2010/main" val="2638666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7E7C85-0999-4A9B-BDFE-548729192C90}" type="slidenum">
              <a:rPr lang="en-US" smtClean="0"/>
              <a:t>15</a:t>
            </a:fld>
            <a:endParaRPr lang="en-US"/>
          </a:p>
        </p:txBody>
      </p:sp>
    </p:spTree>
    <p:extLst>
      <p:ext uri="{BB962C8B-B14F-4D97-AF65-F5344CB8AC3E}">
        <p14:creationId xmlns:p14="http://schemas.microsoft.com/office/powerpoint/2010/main" val="2638666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7E7C85-0999-4A9B-BDFE-548729192C90}" type="slidenum">
              <a:rPr lang="en-US" smtClean="0"/>
              <a:t>19</a:t>
            </a:fld>
            <a:endParaRPr lang="en-US"/>
          </a:p>
        </p:txBody>
      </p:sp>
    </p:spTree>
    <p:extLst>
      <p:ext uri="{BB962C8B-B14F-4D97-AF65-F5344CB8AC3E}">
        <p14:creationId xmlns:p14="http://schemas.microsoft.com/office/powerpoint/2010/main" val="2638666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7E7C85-0999-4A9B-BDFE-548729192C90}" type="slidenum">
              <a:rPr lang="en-US" smtClean="0"/>
              <a:t>21</a:t>
            </a:fld>
            <a:endParaRPr lang="en-US"/>
          </a:p>
        </p:txBody>
      </p:sp>
    </p:spTree>
    <p:extLst>
      <p:ext uri="{BB962C8B-B14F-4D97-AF65-F5344CB8AC3E}">
        <p14:creationId xmlns:p14="http://schemas.microsoft.com/office/powerpoint/2010/main" val="1426987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228600" y="1981200"/>
            <a:ext cx="8686800" cy="1470025"/>
          </a:xfrm>
          <a:solidFill>
            <a:srgbClr val="1E3C82"/>
          </a:solidFill>
        </p:spPr>
        <p:txBody>
          <a:bodyPr/>
          <a:lstStyle>
            <a:lvl1pPr algn="ctr">
              <a:defRPr sz="4000"/>
            </a:lvl1pPr>
          </a:lstStyle>
          <a:p>
            <a:r>
              <a:rPr lang="en-US" dirty="0"/>
              <a:t>Click to edit Master title style</a:t>
            </a:r>
          </a:p>
        </p:txBody>
      </p:sp>
      <p:sp>
        <p:nvSpPr>
          <p:cNvPr id="7" name="Rectangle 6"/>
          <p:cNvSpPr>
            <a:spLocks noGrp="1" noChangeArrowheads="1"/>
          </p:cNvSpPr>
          <p:nvPr>
            <p:ph type="sldNum" sz="quarter" idx="11"/>
          </p:nvPr>
        </p:nvSpPr>
        <p:spPr>
          <a:xfrm>
            <a:off x="6553200" y="6245225"/>
            <a:ext cx="2133600" cy="476250"/>
          </a:xfrm>
        </p:spPr>
        <p:txBody>
          <a:bodyPr/>
          <a:lstStyle>
            <a:lvl1pPr>
              <a:defRPr/>
            </a:lvl1pPr>
          </a:lstStyle>
          <a:p>
            <a:pPr>
              <a:defRPr/>
            </a:pPr>
            <a:fld id="{7F083C72-1856-45F1-A769-03B358BAF18D}"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388765636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189076570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18836731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40213469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415021698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A6E97583-1700-C643-90EF-0B69EE418195}"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263344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2907298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12437496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83964553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30753054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rgbClr val="1E3C82"/>
          </a:solidFill>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a:xfrm>
            <a:off x="228600" y="914400"/>
            <a:ext cx="8686800" cy="5257800"/>
          </a:xfrm>
        </p:spPr>
        <p:txBody>
          <a:bodyPr/>
          <a:lstStyle>
            <a:lvl1pPr>
              <a:defRPr sz="2800"/>
            </a:lvl1pPr>
            <a:lvl2pPr>
              <a:defRPr sz="2400"/>
            </a:lvl2pPr>
            <a:lvl3pPr>
              <a:defRPr sz="2000"/>
            </a:lvl3pPr>
            <a:lvl4pPr>
              <a:defRPr sz="1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6"/>
          <p:cNvSpPr>
            <a:spLocks noGrp="1" noChangeArrowheads="1"/>
          </p:cNvSpPr>
          <p:nvPr>
            <p:ph type="sldNum" sz="quarter" idx="11"/>
          </p:nvPr>
        </p:nvSpPr>
        <p:spPr/>
        <p:txBody>
          <a:bodyPr/>
          <a:lstStyle>
            <a:lvl1pPr>
              <a:defRPr/>
            </a:lvl1pPr>
          </a:lstStyle>
          <a:p>
            <a:pPr>
              <a:defRPr/>
            </a:pPr>
            <a:fld id="{2614FB56-B697-48CA-9647-AEAECAC679B1}" type="slidenum">
              <a:rPr lang="en-US"/>
              <a:pPr>
                <a:defRPr/>
              </a:pPr>
              <a:t>‹#›</a:t>
            </a:fld>
            <a:endParaRPr lang="en-US"/>
          </a:p>
        </p:txBody>
      </p:sp>
      <p:pic>
        <p:nvPicPr>
          <p:cNvPr id="4" name="Picture 7" descr="logo.bmp"/>
          <p:cNvPicPr>
            <a:picLocks noChangeAspect="1"/>
          </p:cNvPicPr>
          <p:nvPr userDrawn="1"/>
        </p:nvPicPr>
        <p:blipFill>
          <a:blip r:embed="rId2"/>
          <a:srcRect/>
          <a:stretch>
            <a:fillRect/>
          </a:stretch>
        </p:blipFill>
        <p:spPr bwMode="auto">
          <a:xfrm>
            <a:off x="7620000" y="0"/>
            <a:ext cx="1524000" cy="840154"/>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6449681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15707454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340627547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54850995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3620676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307019285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3112850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8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14571938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9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8531816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0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9058154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pic>
        <p:nvPicPr>
          <p:cNvPr id="5" name="Picture 7" descr="logo.bmp"/>
          <p:cNvPicPr>
            <a:picLocks noChangeAspect="1"/>
          </p:cNvPicPr>
          <p:nvPr userDrawn="1"/>
        </p:nvPicPr>
        <p:blipFill>
          <a:blip r:embed="rId2"/>
          <a:srcRect/>
          <a:stretch>
            <a:fillRect/>
          </a:stretch>
        </p:blipFill>
        <p:spPr bwMode="auto">
          <a:xfrm>
            <a:off x="8153400" y="0"/>
            <a:ext cx="990600" cy="546100"/>
          </a:xfrm>
          <a:prstGeom prst="rect">
            <a:avLst/>
          </a:prstGeom>
          <a:noFill/>
          <a:ln w="9525">
            <a:noFill/>
            <a:miter lim="800000"/>
            <a:headEnd/>
            <a:tailEnd/>
          </a:ln>
        </p:spPr>
      </p:pic>
      <p:sp>
        <p:nvSpPr>
          <p:cNvPr id="3" name="Content Placeholder 2"/>
          <p:cNvSpPr>
            <a:spLocks noGrp="1"/>
          </p:cNvSpPr>
          <p:nvPr>
            <p:ph sz="half" idx="1"/>
          </p:nvPr>
        </p:nvSpPr>
        <p:spPr>
          <a:xfrm>
            <a:off x="685800" y="15240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1"/>
          </p:nvPr>
        </p:nvSpPr>
        <p:spPr/>
        <p:txBody>
          <a:bodyPr/>
          <a:lstStyle>
            <a:lvl1pPr>
              <a:defRPr/>
            </a:lvl1pPr>
          </a:lstStyle>
          <a:p>
            <a:pPr>
              <a:defRPr/>
            </a:pPr>
            <a:fld id="{C39F81EA-DDD3-46FA-912F-03828886C04B}"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1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23178223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2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395549306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3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428466272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4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10458052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5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7155082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6_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429000" y="18288"/>
            <a:ext cx="4114800" cy="329184"/>
          </a:xfrm>
          <a:prstGeom prst="rect">
            <a:avLst/>
          </a:prstGeom>
        </p:spPr>
        <p:txBody>
          <a:bodyPr/>
          <a:lstStyle>
            <a:lvl1pPr>
              <a:defRPr/>
            </a:lvl1pPr>
          </a:lstStyle>
          <a:p>
            <a:pPr>
              <a:defRPr/>
            </a:pPr>
            <a:endParaRPr lang="en-US" dirty="0"/>
          </a:p>
        </p:txBody>
      </p:sp>
      <p:sp>
        <p:nvSpPr>
          <p:cNvPr id="4" name="Text Placeholder 2"/>
          <p:cNvSpPr>
            <a:spLocks noGrp="1"/>
          </p:cNvSpPr>
          <p:nvPr>
            <p:ph idx="1" hasCustomPrompt="1"/>
          </p:nvPr>
        </p:nvSpPr>
        <p:spPr bwMode="auto">
          <a:xfrm>
            <a:off x="128588" y="1219200"/>
            <a:ext cx="8916987" cy="504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Slide Number Placeholder 1"/>
          <p:cNvSpPr>
            <a:spLocks noGrp="1"/>
          </p:cNvSpPr>
          <p:nvPr>
            <p:ph type="sldNum" sz="quarter" idx="4"/>
          </p:nvPr>
        </p:nvSpPr>
        <p:spPr>
          <a:xfrm>
            <a:off x="228600" y="6400800"/>
            <a:ext cx="1371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E5AEC-53AF-4AC7-9001-4C10E3367F22}" type="slidenum">
              <a:rPr lang="en-US" smtClean="0"/>
              <a:t>‹#›</a:t>
            </a:fld>
            <a:endParaRPr lang="en-US" dirty="0"/>
          </a:p>
        </p:txBody>
      </p:sp>
      <p:sp>
        <p:nvSpPr>
          <p:cNvPr id="6" name="Title Placeholder 1"/>
          <p:cNvSpPr>
            <a:spLocks noGrp="1"/>
          </p:cNvSpPr>
          <p:nvPr>
            <p:ph type="title" hasCustomPrompt="1"/>
          </p:nvPr>
        </p:nvSpPr>
        <p:spPr bwMode="auto">
          <a:xfrm>
            <a:off x="457200" y="0"/>
            <a:ext cx="8077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lvl1pPr>
          </a:lstStyle>
          <a:p>
            <a:pPr lvl="0"/>
            <a:r>
              <a:rPr lang="en-US" dirty="0" smtClean="0"/>
              <a:t>Click to edit Master title style </a:t>
            </a:r>
          </a:p>
        </p:txBody>
      </p:sp>
    </p:spTree>
    <p:extLst>
      <p:ext uri="{BB962C8B-B14F-4D97-AF65-F5344CB8AC3E}">
        <p14:creationId xmlns:p14="http://schemas.microsoft.com/office/powerpoint/2010/main" val="7308254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0" y="0"/>
            <a:ext cx="9144000" cy="533400"/>
          </a:xfrm>
        </p:spPr>
        <p:txBody>
          <a:bodyPr/>
          <a:lstStyle/>
          <a:p>
            <a:r>
              <a:rPr lang="en-US" smtClean="0"/>
              <a:t>Click to edit Master title style</a:t>
            </a:r>
            <a:endParaRPr lang="en-US"/>
          </a:p>
        </p:txBody>
      </p:sp>
      <p:pic>
        <p:nvPicPr>
          <p:cNvPr id="7" name="Picture 7" descr="logo.bmp"/>
          <p:cNvPicPr>
            <a:picLocks noChangeAspect="1"/>
          </p:cNvPicPr>
          <p:nvPr userDrawn="1"/>
        </p:nvPicPr>
        <p:blipFill>
          <a:blip r:embed="rId2"/>
          <a:srcRect/>
          <a:stretch>
            <a:fillRect/>
          </a:stretch>
        </p:blipFill>
        <p:spPr bwMode="auto">
          <a:xfrm>
            <a:off x="8153400" y="0"/>
            <a:ext cx="990600" cy="546100"/>
          </a:xfrm>
          <a:prstGeom prst="rect">
            <a:avLst/>
          </a:prstGeom>
          <a:noFill/>
          <a:ln w="9525">
            <a:noFill/>
            <a:miter lim="800000"/>
            <a:headEnd/>
            <a:tailEnd/>
          </a:ln>
        </p:spPr>
      </p:pic>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6"/>
          <p:cNvSpPr>
            <a:spLocks noGrp="1" noChangeArrowheads="1"/>
          </p:cNvSpPr>
          <p:nvPr>
            <p:ph type="sldNum" sz="quarter" idx="11"/>
          </p:nvPr>
        </p:nvSpPr>
        <p:spPr/>
        <p:txBody>
          <a:bodyPr/>
          <a:lstStyle>
            <a:lvl1pPr>
              <a:defRPr/>
            </a:lvl1pPr>
          </a:lstStyle>
          <a:p>
            <a:pPr>
              <a:defRPr/>
            </a:pPr>
            <a:fld id="{CB1E67EA-FDC1-4529-9F10-D7636CADF5EE}"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pic>
        <p:nvPicPr>
          <p:cNvPr id="3" name="Picture 7" descr="logo.bmp"/>
          <p:cNvPicPr>
            <a:picLocks noChangeAspect="1"/>
          </p:cNvPicPr>
          <p:nvPr userDrawn="1"/>
        </p:nvPicPr>
        <p:blipFill>
          <a:blip r:embed="rId2"/>
          <a:srcRect/>
          <a:stretch>
            <a:fillRect/>
          </a:stretch>
        </p:blipFill>
        <p:spPr bwMode="auto">
          <a:xfrm>
            <a:off x="8153400" y="0"/>
            <a:ext cx="990600" cy="546100"/>
          </a:xfrm>
          <a:prstGeom prst="rect">
            <a:avLst/>
          </a:prstGeom>
          <a:noFill/>
          <a:ln w="9525">
            <a:noFill/>
            <a:miter lim="800000"/>
            <a:headEnd/>
            <a:tailEnd/>
          </a:ln>
        </p:spPr>
      </p:pic>
      <p:sp>
        <p:nvSpPr>
          <p:cNvPr id="5" name="Rectangle 6"/>
          <p:cNvSpPr>
            <a:spLocks noGrp="1" noChangeArrowheads="1"/>
          </p:cNvSpPr>
          <p:nvPr>
            <p:ph type="sldNum" sz="quarter" idx="11"/>
          </p:nvPr>
        </p:nvSpPr>
        <p:spPr/>
        <p:txBody>
          <a:bodyPr/>
          <a:lstStyle>
            <a:lvl1pPr>
              <a:defRPr/>
            </a:lvl1pPr>
          </a:lstStyle>
          <a:p>
            <a:pPr>
              <a:defRPr/>
            </a:pPr>
            <a:fld id="{3B7485A0-A7EF-40B7-AFB9-2A82EC8367A7}"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6"/>
          <p:cNvSpPr>
            <a:spLocks noGrp="1" noChangeArrowheads="1"/>
          </p:cNvSpPr>
          <p:nvPr>
            <p:ph type="sldNum" sz="quarter" idx="11"/>
          </p:nvPr>
        </p:nvSpPr>
        <p:spPr>
          <a:ln/>
        </p:spPr>
        <p:txBody>
          <a:bodyPr/>
          <a:lstStyle>
            <a:lvl1pPr>
              <a:defRPr/>
            </a:lvl1pPr>
          </a:lstStyle>
          <a:p>
            <a:pPr>
              <a:defRPr/>
            </a:pPr>
            <a:fld id="{A8FEBDC5-C890-4097-8CFA-412C2C352ACC}"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762000" y="6400800"/>
            <a:ext cx="19050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5B95FEE5-7EE4-497D-A099-26F577531BF1}"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315200" cy="762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838200" y="914400"/>
            <a:ext cx="4000500" cy="5181600"/>
          </a:xfrm>
        </p:spPr>
        <p:txBody>
          <a:bodyPr/>
          <a:lstStyle/>
          <a:p>
            <a:endParaRPr lang="en-US"/>
          </a:p>
        </p:txBody>
      </p:sp>
      <p:sp>
        <p:nvSpPr>
          <p:cNvPr id="4" name="Text Placeholder 3"/>
          <p:cNvSpPr>
            <a:spLocks noGrp="1"/>
          </p:cNvSpPr>
          <p:nvPr>
            <p:ph type="body" sz="half" idx="2"/>
          </p:nvPr>
        </p:nvSpPr>
        <p:spPr>
          <a:xfrm>
            <a:off x="4991100" y="9144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48400"/>
            <a:ext cx="1905000" cy="457200"/>
          </a:xfrm>
          <a:prstGeom prst="rect">
            <a:avLst/>
          </a:prstGeom>
        </p:spPr>
        <p:txBody>
          <a:bodyPr/>
          <a:lstStyle>
            <a:lvl1pPr>
              <a:defRPr/>
            </a:lvl1pPr>
          </a:lstStyle>
          <a:p>
            <a:fld id="{303EC24E-6740-45F6-A133-7B3543F3068D}" type="datetime4">
              <a:rPr lang="en-US"/>
              <a:pPr/>
              <a:t>June 5, 2014</a:t>
            </a:fld>
            <a:endParaRPr lang="en-US"/>
          </a:p>
        </p:txBody>
      </p:sp>
      <p:sp>
        <p:nvSpPr>
          <p:cNvPr id="6" name="Footer Placeholder 5"/>
          <p:cNvSpPr>
            <a:spLocks noGrp="1"/>
          </p:cNvSpPr>
          <p:nvPr>
            <p:ph type="ftr" sz="quarter" idx="11"/>
          </p:nvPr>
        </p:nvSpPr>
        <p:spPr>
          <a:xfrm>
            <a:off x="3429000" y="6248400"/>
            <a:ext cx="28956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7010400" y="6248400"/>
            <a:ext cx="1905000" cy="457200"/>
          </a:xfrm>
        </p:spPr>
        <p:txBody>
          <a:bodyPr/>
          <a:lstStyle>
            <a:lvl1pPr>
              <a:defRPr/>
            </a:lvl1pPr>
          </a:lstStyle>
          <a:p>
            <a:fld id="{324B44D9-BBCF-4FA3-B6D4-A434D798DB18}" type="slidenum">
              <a:rPr lang="en-US"/>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80745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533400"/>
          </a:xfrm>
          <a:prstGeom prst="rect">
            <a:avLst/>
          </a:prstGeom>
          <a:solidFill>
            <a:srgbClr val="1E3C82"/>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600" y="609600"/>
            <a:ext cx="8686800" cy="556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E72DF051-5823-4376-95B3-E2824FE40C92}" type="slidenum">
              <a:rPr lang="en-US"/>
              <a:pPr>
                <a:defRPr/>
              </a:pPr>
              <a:t>‹#›</a:t>
            </a:fld>
            <a:endParaRPr lang="en-US"/>
          </a:p>
        </p:txBody>
      </p:sp>
      <p:cxnSp>
        <p:nvCxnSpPr>
          <p:cNvPr id="11" name="Straight Connector 10"/>
          <p:cNvCxnSpPr/>
          <p:nvPr userDrawn="1"/>
        </p:nvCxnSpPr>
        <p:spPr>
          <a:xfrm>
            <a:off x="0" y="6248400"/>
            <a:ext cx="9144000" cy="1588"/>
          </a:xfrm>
          <a:prstGeom prst="line">
            <a:avLst/>
          </a:prstGeom>
          <a:ln w="25400">
            <a:solidFill>
              <a:srgbClr val="1E3C82"/>
            </a:solidFill>
          </a:ln>
        </p:spPr>
        <p:style>
          <a:lnRef idx="1">
            <a:schemeClr val="accent1"/>
          </a:lnRef>
          <a:fillRef idx="0">
            <a:schemeClr val="accent1"/>
          </a:fillRef>
          <a:effectRef idx="0">
            <a:schemeClr val="accent1"/>
          </a:effectRef>
          <a:fontRef idx="minor">
            <a:schemeClr val="tx1"/>
          </a:fontRef>
        </p:style>
      </p:cxnSp>
      <p:pic>
        <p:nvPicPr>
          <p:cNvPr id="6" name="Picture 7" descr="logo.bmp"/>
          <p:cNvPicPr>
            <a:picLocks noChangeAspect="1"/>
          </p:cNvPicPr>
          <p:nvPr userDrawn="1"/>
        </p:nvPicPr>
        <p:blipFill>
          <a:blip r:embed="rId37"/>
          <a:srcRect/>
          <a:stretch>
            <a:fillRect/>
          </a:stretch>
        </p:blipFill>
        <p:spPr bwMode="auto">
          <a:xfrm>
            <a:off x="8153400" y="0"/>
            <a:ext cx="990600" cy="546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00" r:id="rId1"/>
    <p:sldLayoutId id="2147484201" r:id="rId2"/>
    <p:sldLayoutId id="2147484202" r:id="rId3"/>
    <p:sldLayoutId id="2147484203" r:id="rId4"/>
    <p:sldLayoutId id="2147484204" r:id="rId5"/>
    <p:sldLayoutId id="2147484198" r:id="rId6"/>
    <p:sldLayoutId id="2147484199" r:id="rId7"/>
    <p:sldLayoutId id="2147484205" r:id="rId8"/>
    <p:sldLayoutId id="2147484206" r:id="rId9"/>
    <p:sldLayoutId id="2147484207" r:id="rId10"/>
    <p:sldLayoutId id="2147484208" r:id="rId11"/>
    <p:sldLayoutId id="2147484209" r:id="rId12"/>
    <p:sldLayoutId id="2147484210" r:id="rId13"/>
    <p:sldLayoutId id="2147484211" r:id="rId14"/>
    <p:sldLayoutId id="2147484212" r:id="rId15"/>
    <p:sldLayoutId id="2147484213" r:id="rId16"/>
    <p:sldLayoutId id="2147484214" r:id="rId17"/>
    <p:sldLayoutId id="2147484215" r:id="rId18"/>
    <p:sldLayoutId id="2147484216" r:id="rId19"/>
    <p:sldLayoutId id="2147484217" r:id="rId20"/>
    <p:sldLayoutId id="2147484218" r:id="rId21"/>
    <p:sldLayoutId id="2147484219" r:id="rId22"/>
    <p:sldLayoutId id="2147484220" r:id="rId23"/>
    <p:sldLayoutId id="2147484221" r:id="rId24"/>
    <p:sldLayoutId id="2147484222" r:id="rId25"/>
    <p:sldLayoutId id="2147484223" r:id="rId26"/>
    <p:sldLayoutId id="2147484224" r:id="rId27"/>
    <p:sldLayoutId id="2147484225" r:id="rId28"/>
    <p:sldLayoutId id="2147484226" r:id="rId29"/>
    <p:sldLayoutId id="2147484227" r:id="rId30"/>
    <p:sldLayoutId id="2147484228" r:id="rId31"/>
    <p:sldLayoutId id="2147484229" r:id="rId32"/>
    <p:sldLayoutId id="2147484230" r:id="rId33"/>
    <p:sldLayoutId id="2147484231" r:id="rId34"/>
    <p:sldLayoutId id="2147484232" r:id="rId35"/>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chemeClr val="bg1"/>
          </a:solidFill>
          <a:latin typeface="Calibri" pitchFamily="34" charset="0"/>
          <a:ea typeface="+mj-ea"/>
          <a:cs typeface="+mj-cs"/>
        </a:defRPr>
      </a:lvl1pPr>
      <a:lvl2pPr algn="l" rtl="0" eaLnBrk="0" fontAlgn="base" hangingPunct="0">
        <a:spcBef>
          <a:spcPct val="0"/>
        </a:spcBef>
        <a:spcAft>
          <a:spcPct val="0"/>
        </a:spcAft>
        <a:defRPr sz="2400" b="1">
          <a:solidFill>
            <a:schemeClr val="bg1"/>
          </a:solidFill>
          <a:latin typeface="Calibri" pitchFamily="34" charset="0"/>
        </a:defRPr>
      </a:lvl2pPr>
      <a:lvl3pPr algn="l" rtl="0" eaLnBrk="0" fontAlgn="base" hangingPunct="0">
        <a:spcBef>
          <a:spcPct val="0"/>
        </a:spcBef>
        <a:spcAft>
          <a:spcPct val="0"/>
        </a:spcAft>
        <a:defRPr sz="2400" b="1">
          <a:solidFill>
            <a:schemeClr val="bg1"/>
          </a:solidFill>
          <a:latin typeface="Calibri" pitchFamily="34" charset="0"/>
        </a:defRPr>
      </a:lvl3pPr>
      <a:lvl4pPr algn="l" rtl="0" eaLnBrk="0" fontAlgn="base" hangingPunct="0">
        <a:spcBef>
          <a:spcPct val="0"/>
        </a:spcBef>
        <a:spcAft>
          <a:spcPct val="0"/>
        </a:spcAft>
        <a:defRPr sz="2400" b="1">
          <a:solidFill>
            <a:schemeClr val="bg1"/>
          </a:solidFill>
          <a:latin typeface="Calibri" pitchFamily="34" charset="0"/>
        </a:defRPr>
      </a:lvl4pPr>
      <a:lvl5pPr algn="l" rtl="0" eaLnBrk="0" fontAlgn="base" hangingPunct="0">
        <a:spcBef>
          <a:spcPct val="0"/>
        </a:spcBef>
        <a:spcAft>
          <a:spcPct val="0"/>
        </a:spcAft>
        <a:defRPr sz="2400" b="1">
          <a:solidFill>
            <a:schemeClr val="bg1"/>
          </a:solidFill>
          <a:latin typeface="Calibri" pitchFamily="34" charset="0"/>
        </a:defRPr>
      </a:lvl5pPr>
      <a:lvl6pPr marL="457200" algn="ctr" rtl="0" fontAlgn="base">
        <a:spcBef>
          <a:spcPct val="0"/>
        </a:spcBef>
        <a:spcAft>
          <a:spcPct val="0"/>
        </a:spcAft>
        <a:defRPr sz="3600" b="1">
          <a:solidFill>
            <a:schemeClr val="tx2"/>
          </a:solidFill>
          <a:latin typeface="Century Gothic" pitchFamily="34" charset="0"/>
        </a:defRPr>
      </a:lvl6pPr>
      <a:lvl7pPr marL="914400" algn="ctr" rtl="0" fontAlgn="base">
        <a:spcBef>
          <a:spcPct val="0"/>
        </a:spcBef>
        <a:spcAft>
          <a:spcPct val="0"/>
        </a:spcAft>
        <a:defRPr sz="3600" b="1">
          <a:solidFill>
            <a:schemeClr val="tx2"/>
          </a:solidFill>
          <a:latin typeface="Century Gothic" pitchFamily="34" charset="0"/>
        </a:defRPr>
      </a:lvl7pPr>
      <a:lvl8pPr marL="1371600" algn="ctr" rtl="0" fontAlgn="base">
        <a:spcBef>
          <a:spcPct val="0"/>
        </a:spcBef>
        <a:spcAft>
          <a:spcPct val="0"/>
        </a:spcAft>
        <a:defRPr sz="3600" b="1">
          <a:solidFill>
            <a:schemeClr val="tx2"/>
          </a:solidFill>
          <a:latin typeface="Century Gothic" pitchFamily="34" charset="0"/>
        </a:defRPr>
      </a:lvl8pPr>
      <a:lvl9pPr marL="1828800" algn="ctr" rtl="0" fontAlgn="base">
        <a:spcBef>
          <a:spcPct val="0"/>
        </a:spcBef>
        <a:spcAft>
          <a:spcPct val="0"/>
        </a:spcAft>
        <a:defRPr sz="3600" b="1">
          <a:solidFill>
            <a:schemeClr val="tx2"/>
          </a:solidFill>
          <a:latin typeface="Century Gothic" pitchFamily="34" charset="0"/>
        </a:defRPr>
      </a:lvl9pPr>
    </p:titleStyle>
    <p:bodyStyle>
      <a:lvl1pPr marL="342900" indent="-342900" algn="l" rtl="0" eaLnBrk="0" fontAlgn="base" hangingPunct="0">
        <a:spcBef>
          <a:spcPct val="20000"/>
        </a:spcBef>
        <a:spcAft>
          <a:spcPct val="0"/>
        </a:spcAft>
        <a:buFont typeface="Wingdings" pitchFamily="2" charset="2"/>
        <a:buChar char="§"/>
        <a:defRPr sz="20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Calibri" pitchFamily="34" charset="0"/>
        </a:defRPr>
      </a:lvl2pPr>
      <a:lvl3pPr marL="1143000" indent="-228600" algn="l" rtl="0" eaLnBrk="0" fontAlgn="base" hangingPunct="0">
        <a:spcBef>
          <a:spcPct val="20000"/>
        </a:spcBef>
        <a:spcAft>
          <a:spcPct val="0"/>
        </a:spcAft>
        <a:buChar char="•"/>
        <a:defRPr sz="1600">
          <a:solidFill>
            <a:schemeClr val="tx1"/>
          </a:solidFill>
          <a:latin typeface="Calibri" pitchFamily="34" charset="0"/>
        </a:defRPr>
      </a:lvl3pPr>
      <a:lvl4pPr marL="1600200" indent="-228600" algn="l" rtl="0" eaLnBrk="0" fontAlgn="base" hangingPunct="0">
        <a:spcBef>
          <a:spcPct val="20000"/>
        </a:spcBef>
        <a:spcAft>
          <a:spcPct val="0"/>
        </a:spcAft>
        <a:buChar char="–"/>
        <a:defRPr sz="1200">
          <a:solidFill>
            <a:schemeClr val="tx1"/>
          </a:solidFill>
          <a:latin typeface="Calibri" pitchFamily="34" charset="0"/>
        </a:defRPr>
      </a:lvl4pPr>
      <a:lvl5pPr marL="2057400" indent="-228600" algn="l" rtl="0" eaLnBrk="0" fontAlgn="base" hangingPunct="0">
        <a:spcBef>
          <a:spcPct val="20000"/>
        </a:spcBef>
        <a:spcAft>
          <a:spcPct val="0"/>
        </a:spcAft>
        <a:buChar char="»"/>
        <a:defRPr sz="1100">
          <a:solidFill>
            <a:schemeClr val="tx1"/>
          </a:solidFill>
          <a:latin typeface="Calibri"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5" Type="http://schemas.openxmlformats.org/officeDocument/2006/relationships/image" Target="../media/image1.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jpeg"/><Relationship Id="rId18" Type="http://schemas.openxmlformats.org/officeDocument/2006/relationships/image" Target="../media/image29.jpe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png"/><Relationship Id="rId17" Type="http://schemas.openxmlformats.org/officeDocument/2006/relationships/image" Target="../media/image28.png"/><Relationship Id="rId2" Type="http://schemas.openxmlformats.org/officeDocument/2006/relationships/notesSlide" Target="../notesSlides/notesSlide8.xml"/><Relationship Id="rId16"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22.jpeg"/><Relationship Id="rId5" Type="http://schemas.openxmlformats.org/officeDocument/2006/relationships/image" Target="../media/image16.png"/><Relationship Id="rId15" Type="http://schemas.openxmlformats.org/officeDocument/2006/relationships/image" Target="../media/image26.jpeg"/><Relationship Id="rId10" Type="http://schemas.openxmlformats.org/officeDocument/2006/relationships/image" Target="../media/image21.jpeg"/><Relationship Id="rId19" Type="http://schemas.openxmlformats.org/officeDocument/2006/relationships/image" Target="../media/image1.png"/><Relationship Id="rId4" Type="http://schemas.openxmlformats.org/officeDocument/2006/relationships/image" Target="../media/image15.jpeg"/><Relationship Id="rId9" Type="http://schemas.openxmlformats.org/officeDocument/2006/relationships/image" Target="../media/image20.jpeg"/><Relationship Id="rId14" Type="http://schemas.openxmlformats.org/officeDocument/2006/relationships/image" Target="../media/image2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gif"/><Relationship Id="rId5" Type="http://schemas.openxmlformats.org/officeDocument/2006/relationships/image" Target="../media/image7.pn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3982" y="1114375"/>
            <a:ext cx="8305800" cy="1441540"/>
          </a:xfrm>
        </p:spPr>
        <p:txBody>
          <a:bodyPr>
            <a:noAutofit/>
          </a:bodyPr>
          <a:lstStyle/>
          <a:p>
            <a:pPr algn="ctr"/>
            <a:r>
              <a:rPr lang="en-US" sz="2800" cap="none" dirty="0" smtClean="0">
                <a:latin typeface="Times New Roman" pitchFamily="18" charset="0"/>
                <a:cs typeface="Times New Roman" pitchFamily="18" charset="0"/>
              </a:rPr>
              <a:t>High </a:t>
            </a:r>
            <a:r>
              <a:rPr lang="en-US" sz="2800" cap="none" dirty="0">
                <a:latin typeface="Times New Roman" pitchFamily="18" charset="0"/>
                <a:cs typeface="Times New Roman" pitchFamily="18" charset="0"/>
              </a:rPr>
              <a:t>P</a:t>
            </a:r>
            <a:r>
              <a:rPr lang="en-US" sz="2800" cap="none" dirty="0" smtClean="0">
                <a:latin typeface="Times New Roman" pitchFamily="18" charset="0"/>
                <a:cs typeface="Times New Roman" pitchFamily="18" charset="0"/>
              </a:rPr>
              <a:t>erformance </a:t>
            </a:r>
            <a:r>
              <a:rPr lang="en-US" sz="2800" cap="none" dirty="0">
                <a:latin typeface="Times New Roman" pitchFamily="18" charset="0"/>
                <a:cs typeface="Times New Roman" pitchFamily="18" charset="0"/>
              </a:rPr>
              <a:t>M</a:t>
            </a:r>
            <a:r>
              <a:rPr lang="en-US" sz="2800" cap="none" dirty="0" smtClean="0">
                <a:latin typeface="Times New Roman" pitchFamily="18" charset="0"/>
                <a:cs typeface="Times New Roman" pitchFamily="18" charset="0"/>
              </a:rPr>
              <a:t>essage </a:t>
            </a:r>
            <a:r>
              <a:rPr lang="en-US" sz="2800" cap="none" dirty="0">
                <a:latin typeface="Times New Roman" pitchFamily="18" charset="0"/>
                <a:cs typeface="Times New Roman" pitchFamily="18" charset="0"/>
              </a:rPr>
              <a:t>P</a:t>
            </a:r>
            <a:r>
              <a:rPr lang="en-US" sz="2800" cap="none" dirty="0" smtClean="0">
                <a:latin typeface="Times New Roman" pitchFamily="18" charset="0"/>
                <a:cs typeface="Times New Roman" pitchFamily="18" charset="0"/>
              </a:rPr>
              <a:t>assing </a:t>
            </a:r>
            <a:r>
              <a:rPr lang="en-US" sz="2800" cap="none" dirty="0" err="1">
                <a:latin typeface="Times New Roman" pitchFamily="18" charset="0"/>
                <a:cs typeface="Times New Roman" pitchFamily="18" charset="0"/>
              </a:rPr>
              <a:t>I</a:t>
            </a:r>
            <a:r>
              <a:rPr lang="en-US" sz="2800" cap="none" dirty="0" err="1" smtClean="0">
                <a:latin typeface="Times New Roman" pitchFamily="18" charset="0"/>
                <a:cs typeface="Times New Roman" pitchFamily="18" charset="0"/>
              </a:rPr>
              <a:t>nfiniband</a:t>
            </a:r>
            <a:r>
              <a:rPr lang="en-US" sz="2800" cap="none" dirty="0" smtClean="0">
                <a:latin typeface="Times New Roman" pitchFamily="18" charset="0"/>
                <a:cs typeface="Times New Roman" pitchFamily="18" charset="0"/>
              </a:rPr>
              <a:t> </a:t>
            </a:r>
            <a:r>
              <a:rPr lang="en-US" sz="2800" cap="none" dirty="0">
                <a:latin typeface="Times New Roman" pitchFamily="18" charset="0"/>
                <a:cs typeface="Times New Roman" pitchFamily="18" charset="0"/>
              </a:rPr>
              <a:t>C</a:t>
            </a:r>
            <a:r>
              <a:rPr lang="en-US" sz="2800" cap="none" dirty="0" smtClean="0">
                <a:latin typeface="Times New Roman" pitchFamily="18" charset="0"/>
                <a:cs typeface="Times New Roman" pitchFamily="18" charset="0"/>
              </a:rPr>
              <a:t>ommunication </a:t>
            </a:r>
            <a:r>
              <a:rPr lang="en-US" sz="2800" cap="none" dirty="0">
                <a:latin typeface="Times New Roman" pitchFamily="18" charset="0"/>
                <a:cs typeface="Times New Roman" pitchFamily="18" charset="0"/>
              </a:rPr>
              <a:t>D</a:t>
            </a:r>
            <a:r>
              <a:rPr lang="en-US" sz="2800" cap="none" dirty="0" smtClean="0">
                <a:latin typeface="Times New Roman" pitchFamily="18" charset="0"/>
                <a:cs typeface="Times New Roman" pitchFamily="18" charset="0"/>
              </a:rPr>
              <a:t>evices for Java HPC</a:t>
            </a:r>
            <a:endParaRPr lang="en-US" sz="2800" cap="none" dirty="0">
              <a:latin typeface="Times New Roman" pitchFamily="18" charset="0"/>
              <a:cs typeface="Times New Roman" pitchFamily="18" charset="0"/>
            </a:endParaRPr>
          </a:p>
        </p:txBody>
      </p:sp>
      <p:sp>
        <p:nvSpPr>
          <p:cNvPr id="9" name="Subtitle 2"/>
          <p:cNvSpPr txBox="1">
            <a:spLocks/>
          </p:cNvSpPr>
          <p:nvPr/>
        </p:nvSpPr>
        <p:spPr bwMode="auto">
          <a:xfrm>
            <a:off x="533400" y="2971800"/>
            <a:ext cx="8153400" cy="1676400"/>
          </a:xfrm>
          <a:prstGeom prst="rect">
            <a:avLst/>
          </a:prstGeom>
          <a:noFill/>
        </p:spPr>
        <p:txBody>
          <a:bodyPr vert="horz" lIns="91440" tIns="45720" rIns="91440" bIns="45720" rtlCol="0">
            <a:noAutofit/>
          </a:bodyPr>
          <a:lstStyle>
            <a:defPPr>
              <a:defRPr lang="en-US"/>
            </a:defPPr>
            <a:lvl1pPr indent="0">
              <a:spcBef>
                <a:spcPct val="20000"/>
              </a:spcBef>
              <a:buFont typeface="Arial" pitchFamily="34" charset="0"/>
              <a:buNone/>
              <a:defRPr sz="2400" b="1">
                <a:solidFill>
                  <a:schemeClr val="bg1">
                    <a:lumMod val="85000"/>
                  </a:schemeClr>
                </a:solidFill>
              </a:defRPr>
            </a:lvl1pPr>
            <a:lvl2pPr lvl="1" indent="0">
              <a:spcBef>
                <a:spcPct val="20000"/>
              </a:spcBef>
              <a:buFont typeface="Arial" pitchFamily="34" charset="0"/>
              <a:buNone/>
              <a:defRPr sz="2000">
                <a:solidFill>
                  <a:schemeClr val="bg1">
                    <a:lumMod val="8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dirty="0" smtClean="0">
                <a:solidFill>
                  <a:schemeClr val="tx1"/>
                </a:solidFill>
              </a:rPr>
              <a:t>Authors:</a:t>
            </a:r>
            <a:endParaRPr lang="en-US" dirty="0">
              <a:solidFill>
                <a:schemeClr val="tx1"/>
              </a:solidFill>
            </a:endParaRPr>
          </a:p>
          <a:p>
            <a:pPr lvl="1"/>
            <a:r>
              <a:rPr lang="en-US" dirty="0" smtClean="0">
                <a:solidFill>
                  <a:schemeClr val="tx1"/>
                </a:solidFill>
                <a:cs typeface="Times New Roman" pitchFamily="18" charset="0"/>
              </a:rPr>
              <a:t>Omar Khan</a:t>
            </a:r>
          </a:p>
          <a:p>
            <a:pPr lvl="1"/>
            <a:r>
              <a:rPr lang="en-US" b="1" dirty="0" err="1" smtClean="0">
                <a:solidFill>
                  <a:schemeClr val="tx1"/>
                </a:solidFill>
                <a:cs typeface="Times New Roman" pitchFamily="18" charset="0"/>
              </a:rPr>
              <a:t>Mohsan</a:t>
            </a:r>
            <a:r>
              <a:rPr lang="en-US" b="1" dirty="0" smtClean="0">
                <a:solidFill>
                  <a:schemeClr val="tx1"/>
                </a:solidFill>
                <a:cs typeface="Times New Roman" pitchFamily="18" charset="0"/>
              </a:rPr>
              <a:t> </a:t>
            </a:r>
            <a:r>
              <a:rPr lang="en-US" b="1" dirty="0" err="1" smtClean="0">
                <a:solidFill>
                  <a:schemeClr val="tx1"/>
                </a:solidFill>
                <a:cs typeface="Times New Roman" pitchFamily="18" charset="0"/>
              </a:rPr>
              <a:t>Jameel</a:t>
            </a:r>
            <a:endParaRPr lang="en-US" b="1" dirty="0" smtClean="0">
              <a:solidFill>
                <a:schemeClr val="tx1"/>
              </a:solidFill>
              <a:cs typeface="Times New Roman" pitchFamily="18" charset="0"/>
            </a:endParaRPr>
          </a:p>
          <a:p>
            <a:pPr lvl="1"/>
            <a:r>
              <a:rPr lang="en-US" dirty="0" err="1" smtClean="0">
                <a:solidFill>
                  <a:schemeClr val="tx1"/>
                </a:solidFill>
                <a:cs typeface="Times New Roman" pitchFamily="18" charset="0"/>
              </a:rPr>
              <a:t>Aamir</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Shafi</a:t>
            </a:r>
            <a:endParaRPr lang="en-US" dirty="0" smtClean="0">
              <a:solidFill>
                <a:schemeClr val="tx1"/>
              </a:solidFill>
              <a:cs typeface="Times New Roman" pitchFamily="18" charset="0"/>
            </a:endParaRPr>
          </a:p>
          <a:p>
            <a:pPr lvl="1"/>
            <a:endParaRPr lang="en-US" dirty="0">
              <a:solidFill>
                <a:schemeClr val="tx1"/>
              </a:solidFill>
            </a:endParaRPr>
          </a:p>
        </p:txBody>
      </p:sp>
      <p:sp>
        <p:nvSpPr>
          <p:cNvPr id="3" name="TextBox 2"/>
          <p:cNvSpPr txBox="1"/>
          <p:nvPr/>
        </p:nvSpPr>
        <p:spPr>
          <a:xfrm>
            <a:off x="1143000" y="5029200"/>
            <a:ext cx="7033592" cy="1015663"/>
          </a:xfrm>
          <a:prstGeom prst="rect">
            <a:avLst/>
          </a:prstGeom>
          <a:noFill/>
        </p:spPr>
        <p:txBody>
          <a:bodyPr wrap="none" rtlCol="0">
            <a:spAutoFit/>
          </a:bodyPr>
          <a:lstStyle/>
          <a:p>
            <a:r>
              <a:rPr lang="en-US" sz="2000" dirty="0" smtClean="0"/>
              <a:t>School of Electrical Engineering and Computer Science (SEECS)</a:t>
            </a:r>
          </a:p>
          <a:p>
            <a:r>
              <a:rPr lang="en-US" sz="2000" dirty="0" smtClean="0"/>
              <a:t>National University of Sciences and Technology, (</a:t>
            </a:r>
            <a:r>
              <a:rPr lang="en-US" sz="2000" dirty="0"/>
              <a:t>NUST) Pakistan </a:t>
            </a:r>
            <a:endParaRPr lang="en-US" sz="2000" dirty="0" smtClean="0"/>
          </a:p>
          <a:p>
            <a:endParaRPr lang="en-US" sz="2000" dirty="0" smtClean="0"/>
          </a:p>
        </p:txBody>
      </p:sp>
      <p:pic>
        <p:nvPicPr>
          <p:cNvPr id="11" name="Picture 2" descr="C:\Users\Bibrak Qamar\Desktop\inde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4537"/>
            <a:ext cx="1752599" cy="88986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Users\Bibrak Qamar\Desktop\NUST_Pakistan_New_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 y="24536"/>
            <a:ext cx="914400" cy="88986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logo.bmp"/>
          <p:cNvPicPr>
            <a:picLocks noChangeAspect="1"/>
          </p:cNvPicPr>
          <p:nvPr/>
        </p:nvPicPr>
        <p:blipFill>
          <a:blip r:embed="rId5"/>
          <a:srcRect/>
          <a:stretch>
            <a:fillRect/>
          </a:stretch>
        </p:blipFill>
        <p:spPr bwMode="auto">
          <a:xfrm>
            <a:off x="4038600" y="129255"/>
            <a:ext cx="1371600" cy="632745"/>
          </a:xfrm>
          <a:prstGeom prst="rect">
            <a:avLst/>
          </a:prstGeom>
          <a:noFill/>
          <a:ln w="9525">
            <a:noFill/>
            <a:miter lim="800000"/>
            <a:headEnd/>
            <a:tailEnd/>
          </a:ln>
        </p:spPr>
      </p:pic>
    </p:spTree>
    <p:extLst>
      <p:ext uri="{BB962C8B-B14F-4D97-AF65-F5344CB8AC3E}">
        <p14:creationId xmlns:p14="http://schemas.microsoft.com/office/powerpoint/2010/main" val="37903593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GB" sz="3600" i="1" dirty="0">
                <a:latin typeface="Courier New" pitchFamily="49" charset="0"/>
                <a:cs typeface="Courier New" pitchFamily="49" charset="0"/>
              </a:rPr>
              <a:t>i</a:t>
            </a:r>
            <a:r>
              <a:rPr lang="en-GB" sz="3600" i="1" dirty="0" smtClean="0">
                <a:latin typeface="Courier New" pitchFamily="49" charset="0"/>
                <a:cs typeface="Courier New" pitchFamily="49" charset="0"/>
              </a:rPr>
              <a:t>bdev</a:t>
            </a:r>
            <a:r>
              <a:rPr lang="en-GB" sz="3600" dirty="0" smtClean="0"/>
              <a:t> – InfiniBand Device for MPJ Express </a:t>
            </a:r>
            <a:endParaRPr lang="en-GB" sz="3600" dirty="0"/>
          </a:p>
        </p:txBody>
      </p:sp>
      <p:sp>
        <p:nvSpPr>
          <p:cNvPr id="5" name="Content Placeholder 4"/>
          <p:cNvSpPr>
            <a:spLocks noGrp="1"/>
          </p:cNvSpPr>
          <p:nvPr>
            <p:ph sz="half" idx="1"/>
          </p:nvPr>
        </p:nvSpPr>
        <p:spPr>
          <a:xfrm>
            <a:off x="152400" y="1077062"/>
            <a:ext cx="5496669" cy="4525963"/>
          </a:xfrm>
        </p:spPr>
        <p:txBody>
          <a:bodyPr/>
          <a:lstStyle/>
          <a:p>
            <a:r>
              <a:rPr lang="en-GB" dirty="0" smtClean="0"/>
              <a:t>InfiniBand device in </a:t>
            </a:r>
            <a:r>
              <a:rPr lang="en-GB" i="1" dirty="0" smtClean="0">
                <a:latin typeface="Courier New" pitchFamily="49" charset="0"/>
                <a:cs typeface="Courier New" pitchFamily="49" charset="0"/>
              </a:rPr>
              <a:t>xdev</a:t>
            </a:r>
            <a:r>
              <a:rPr lang="en-GB" dirty="0" smtClean="0"/>
              <a:t> layer</a:t>
            </a:r>
          </a:p>
          <a:p>
            <a:r>
              <a:rPr lang="en-GB" dirty="0" smtClean="0"/>
              <a:t>Java Native Interface (JNI) wrapper to access low level native code</a:t>
            </a:r>
          </a:p>
          <a:p>
            <a:r>
              <a:rPr lang="en-US" dirty="0" smtClean="0"/>
              <a:t>Each method </a:t>
            </a:r>
            <a:r>
              <a:rPr lang="en-US" dirty="0"/>
              <a:t>of </a:t>
            </a:r>
            <a:r>
              <a:rPr lang="en-US" i="1" dirty="0">
                <a:latin typeface="Courier New" pitchFamily="49" charset="0"/>
                <a:cs typeface="Courier New" pitchFamily="49" charset="0"/>
              </a:rPr>
              <a:t>ibdev</a:t>
            </a:r>
            <a:r>
              <a:rPr lang="en-US" dirty="0"/>
              <a:t> delegates on a native </a:t>
            </a:r>
            <a:r>
              <a:rPr lang="en-US" dirty="0" smtClean="0"/>
              <a:t>function</a:t>
            </a:r>
            <a:endParaRPr lang="en-GB" dirty="0" smtClean="0"/>
          </a:p>
          <a:p>
            <a:endParaRPr lang="en-GB" dirty="0"/>
          </a:p>
        </p:txBody>
      </p:sp>
      <p:sp>
        <p:nvSpPr>
          <p:cNvPr id="4" name="Slide Number Placeholder 3"/>
          <p:cNvSpPr>
            <a:spLocks noGrp="1"/>
          </p:cNvSpPr>
          <p:nvPr>
            <p:ph type="sldNum" sz="quarter" idx="4294967295"/>
          </p:nvPr>
        </p:nvSpPr>
        <p:spPr>
          <a:xfrm>
            <a:off x="7373078" y="6400800"/>
            <a:ext cx="628815" cy="276228"/>
          </a:xfrm>
          <a:prstGeom prst="rect">
            <a:avLst/>
          </a:prstGeom>
        </p:spPr>
        <p:txBody>
          <a:bodyPr/>
          <a:lstStyle/>
          <a:p>
            <a:fld id="{33D6E5A2-EC83-451F-A719-9AC1370DD5CF}" type="slidenum">
              <a:rPr lang="en-US" smtClean="0"/>
              <a:pPr/>
              <a:t>10</a:t>
            </a:fld>
            <a:endParaRPr lang="en-US" dirty="0"/>
          </a:p>
        </p:txBody>
      </p:sp>
      <p:grpSp>
        <p:nvGrpSpPr>
          <p:cNvPr id="15" name="Group 14"/>
          <p:cNvGrpSpPr/>
          <p:nvPr/>
        </p:nvGrpSpPr>
        <p:grpSpPr>
          <a:xfrm>
            <a:off x="6781297" y="2261034"/>
            <a:ext cx="2033699" cy="3072966"/>
            <a:chOff x="2180376" y="1453716"/>
            <a:chExt cx="2033699" cy="3072966"/>
          </a:xfrm>
        </p:grpSpPr>
        <p:sp>
          <p:nvSpPr>
            <p:cNvPr id="16" name="Text Box 96"/>
            <p:cNvSpPr txBox="1"/>
            <p:nvPr/>
          </p:nvSpPr>
          <p:spPr>
            <a:xfrm>
              <a:off x="2180376" y="1453716"/>
              <a:ext cx="2032703" cy="885431"/>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en-US" sz="2000" dirty="0" smtClean="0">
                  <a:effectLst/>
                  <a:ea typeface="Calibri"/>
                  <a:cs typeface="Times New Roman"/>
                </a:rPr>
                <a:t>xdev </a:t>
              </a:r>
              <a:r>
                <a:rPr lang="en-US" sz="2000" dirty="0">
                  <a:effectLst/>
                  <a:ea typeface="Calibri"/>
                  <a:cs typeface="Times New Roman"/>
                </a:rPr>
                <a:t>layer</a:t>
              </a:r>
            </a:p>
          </p:txBody>
        </p:sp>
        <p:sp>
          <p:nvSpPr>
            <p:cNvPr id="17" name="Text Box 97"/>
            <p:cNvSpPr txBox="1"/>
            <p:nvPr/>
          </p:nvSpPr>
          <p:spPr>
            <a:xfrm>
              <a:off x="2472535" y="1932890"/>
              <a:ext cx="1450080" cy="321186"/>
            </a:xfrm>
            <a:prstGeom prst="rect">
              <a:avLst/>
            </a:prstGeom>
            <a:solidFill>
              <a:schemeClr val="accent3">
                <a:lumMod val="60000"/>
                <a:lumOff val="40000"/>
              </a:schemeClr>
            </a:solidFill>
            <a:ln>
              <a:solidFill>
                <a:schemeClr val="bg1"/>
              </a:solidFill>
            </a:ln>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600" dirty="0" smtClean="0">
                  <a:solidFill>
                    <a:schemeClr val="tx1"/>
                  </a:solidFill>
                  <a:effectLst/>
                  <a:ea typeface="Calibri"/>
                  <a:cs typeface="Times New Roman"/>
                </a:rPr>
                <a:t>ibdev</a:t>
              </a:r>
              <a:endParaRPr lang="en-US" sz="1600" dirty="0">
                <a:solidFill>
                  <a:schemeClr val="tx1"/>
                </a:solidFill>
                <a:effectLst/>
                <a:ea typeface="Calibri"/>
                <a:cs typeface="Times New Roman"/>
              </a:endParaRPr>
            </a:p>
          </p:txBody>
        </p:sp>
        <p:sp>
          <p:nvSpPr>
            <p:cNvPr id="18" name="Text Box 100"/>
            <p:cNvSpPr txBox="1"/>
            <p:nvPr/>
          </p:nvSpPr>
          <p:spPr>
            <a:xfrm>
              <a:off x="2180376" y="2532726"/>
              <a:ext cx="2032703"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a:t>JNI</a:t>
              </a:r>
            </a:p>
          </p:txBody>
        </p:sp>
        <p:sp>
          <p:nvSpPr>
            <p:cNvPr id="19" name="Text Box 103"/>
            <p:cNvSpPr txBox="1"/>
            <p:nvPr/>
          </p:nvSpPr>
          <p:spPr>
            <a:xfrm>
              <a:off x="2181372" y="3347844"/>
              <a:ext cx="2031707"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t>IBV C Library</a:t>
              </a:r>
            </a:p>
          </p:txBody>
        </p:sp>
        <p:sp>
          <p:nvSpPr>
            <p:cNvPr id="20" name="Text Box 104"/>
            <p:cNvSpPr txBox="1"/>
            <p:nvPr/>
          </p:nvSpPr>
          <p:spPr>
            <a:xfrm>
              <a:off x="2182368" y="3741079"/>
              <a:ext cx="2031707"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t>libibverbs + librdmacm</a:t>
              </a:r>
            </a:p>
          </p:txBody>
        </p:sp>
        <p:sp>
          <p:nvSpPr>
            <p:cNvPr id="21" name="Text Box 105"/>
            <p:cNvSpPr txBox="1"/>
            <p:nvPr/>
          </p:nvSpPr>
          <p:spPr>
            <a:xfrm>
              <a:off x="2183364" y="4134315"/>
              <a:ext cx="2029715"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t>InfiniBand Hardware</a:t>
              </a:r>
            </a:p>
          </p:txBody>
        </p:sp>
        <p:sp>
          <p:nvSpPr>
            <p:cNvPr id="22" name="Down Arrow 21"/>
            <p:cNvSpPr/>
            <p:nvPr/>
          </p:nvSpPr>
          <p:spPr>
            <a:xfrm>
              <a:off x="3641648" y="2261021"/>
              <a:ext cx="70712" cy="1049496"/>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 name="TextBox 2"/>
          <p:cNvSpPr txBox="1"/>
          <p:nvPr/>
        </p:nvSpPr>
        <p:spPr>
          <a:xfrm rot="16200000">
            <a:off x="5880522" y="2680122"/>
            <a:ext cx="731290" cy="461665"/>
          </a:xfrm>
          <a:prstGeom prst="rect">
            <a:avLst/>
          </a:prstGeom>
          <a:noFill/>
        </p:spPr>
        <p:txBody>
          <a:bodyPr wrap="none" rtlCol="0">
            <a:spAutoFit/>
          </a:bodyPr>
          <a:lstStyle/>
          <a:p>
            <a:r>
              <a:rPr lang="en-US" dirty="0"/>
              <a:t>J</a:t>
            </a:r>
            <a:r>
              <a:rPr lang="en-US" dirty="0" smtClean="0"/>
              <a:t>ava</a:t>
            </a:r>
            <a:endParaRPr lang="en-US" dirty="0"/>
          </a:p>
        </p:txBody>
      </p:sp>
      <p:sp>
        <p:nvSpPr>
          <p:cNvPr id="14" name="TextBox 13"/>
          <p:cNvSpPr txBox="1"/>
          <p:nvPr/>
        </p:nvSpPr>
        <p:spPr>
          <a:xfrm>
            <a:off x="5938606" y="4521374"/>
            <a:ext cx="389850" cy="461665"/>
          </a:xfrm>
          <a:prstGeom prst="rect">
            <a:avLst/>
          </a:prstGeom>
          <a:noFill/>
        </p:spPr>
        <p:txBody>
          <a:bodyPr wrap="none" rtlCol="0">
            <a:spAutoFit/>
          </a:bodyPr>
          <a:lstStyle/>
          <a:p>
            <a:r>
              <a:rPr lang="en-US" dirty="0" smtClean="0"/>
              <a:t>C</a:t>
            </a:r>
            <a:endParaRPr lang="en-US" dirty="0"/>
          </a:p>
        </p:txBody>
      </p:sp>
      <p:sp>
        <p:nvSpPr>
          <p:cNvPr id="6" name="Left Brace 5"/>
          <p:cNvSpPr/>
          <p:nvPr/>
        </p:nvSpPr>
        <p:spPr>
          <a:xfrm>
            <a:off x="6499176" y="2261034"/>
            <a:ext cx="206424" cy="127519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Left Brace 6"/>
          <p:cNvSpPr/>
          <p:nvPr/>
        </p:nvSpPr>
        <p:spPr>
          <a:xfrm>
            <a:off x="6499176" y="4155162"/>
            <a:ext cx="103212" cy="117883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805827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latin typeface="Courier New" panose="02070309020205020404" pitchFamily="49" charset="0"/>
                <a:cs typeface="Courier New" panose="02070309020205020404" pitchFamily="49" charset="0"/>
              </a:rPr>
              <a:t>i</a:t>
            </a:r>
            <a:r>
              <a:rPr lang="en-GB" i="1" dirty="0" smtClean="0">
                <a:latin typeface="Courier New" panose="02070309020205020404" pitchFamily="49" charset="0"/>
                <a:cs typeface="Courier New" panose="02070309020205020404" pitchFamily="49" charset="0"/>
              </a:rPr>
              <a:t>bdev</a:t>
            </a:r>
            <a:r>
              <a:rPr lang="en-GB" dirty="0" smtClean="0"/>
              <a:t> – Native C library</a:t>
            </a:r>
            <a:endParaRPr lang="en-GB" dirty="0"/>
          </a:p>
        </p:txBody>
      </p:sp>
      <p:sp>
        <p:nvSpPr>
          <p:cNvPr id="3" name="Content Placeholder 2"/>
          <p:cNvSpPr>
            <a:spLocks noGrp="1"/>
          </p:cNvSpPr>
          <p:nvPr>
            <p:ph idx="1"/>
          </p:nvPr>
        </p:nvSpPr>
        <p:spPr>
          <a:xfrm>
            <a:off x="152400" y="914400"/>
            <a:ext cx="5815219" cy="5125062"/>
          </a:xfrm>
        </p:spPr>
        <p:txBody>
          <a:bodyPr>
            <a:normAutofit/>
          </a:bodyPr>
          <a:lstStyle/>
          <a:p>
            <a:r>
              <a:rPr lang="en-GB" dirty="0" smtClean="0"/>
              <a:t>Built on top of Verbs API</a:t>
            </a:r>
          </a:p>
          <a:p>
            <a:r>
              <a:rPr lang="en-US" dirty="0" smtClean="0"/>
              <a:t>Implements </a:t>
            </a:r>
            <a:r>
              <a:rPr lang="en-US" dirty="0"/>
              <a:t>a set </a:t>
            </a:r>
            <a:r>
              <a:rPr lang="en-US" dirty="0" smtClean="0"/>
              <a:t>of low-level </a:t>
            </a:r>
            <a:r>
              <a:rPr lang="en-US" dirty="0"/>
              <a:t>communication primitives, which are in turn used by the higher layers</a:t>
            </a:r>
            <a:endParaRPr lang="en-GB" dirty="0" smtClean="0"/>
          </a:p>
          <a:p>
            <a:r>
              <a:rPr lang="en-US" dirty="0" smtClean="0"/>
              <a:t>Connected Transport </a:t>
            </a:r>
            <a:r>
              <a:rPr lang="en-US" dirty="0"/>
              <a:t>S</a:t>
            </a:r>
            <a:r>
              <a:rPr lang="en-US" dirty="0" smtClean="0"/>
              <a:t>ervice</a:t>
            </a:r>
          </a:p>
          <a:p>
            <a:pPr lvl="1"/>
            <a:r>
              <a:rPr lang="en-US" dirty="0" smtClean="0"/>
              <a:t>Reliability</a:t>
            </a:r>
          </a:p>
          <a:p>
            <a:pPr lvl="1"/>
            <a:r>
              <a:rPr lang="en-US" dirty="0"/>
              <a:t>D</a:t>
            </a:r>
            <a:r>
              <a:rPr lang="en-US" dirty="0" smtClean="0"/>
              <a:t>elivery order</a:t>
            </a:r>
          </a:p>
          <a:p>
            <a:pPr lvl="1"/>
            <a:r>
              <a:rPr lang="en-US" dirty="0"/>
              <a:t>D</a:t>
            </a:r>
            <a:r>
              <a:rPr lang="en-US" dirty="0" smtClean="0"/>
              <a:t>ata </a:t>
            </a:r>
            <a:r>
              <a:rPr lang="en-US" dirty="0"/>
              <a:t>loss </a:t>
            </a:r>
            <a:r>
              <a:rPr lang="en-US" dirty="0" smtClean="0"/>
              <a:t>detection</a:t>
            </a:r>
          </a:p>
          <a:p>
            <a:pPr lvl="1"/>
            <a:r>
              <a:rPr lang="en-US" dirty="0"/>
              <a:t>E</a:t>
            </a:r>
            <a:r>
              <a:rPr lang="en-US" dirty="0" smtClean="0"/>
              <a:t>rror </a:t>
            </a:r>
            <a:r>
              <a:rPr lang="en-US" dirty="0"/>
              <a:t>detection</a:t>
            </a:r>
            <a:endParaRPr lang="en-GB" dirty="0" smtClean="0"/>
          </a:p>
          <a:p>
            <a:endParaRPr lang="en-GB" dirty="0" smtClean="0"/>
          </a:p>
          <a:p>
            <a:endParaRPr lang="en-GB" dirty="0"/>
          </a:p>
        </p:txBody>
      </p:sp>
      <p:sp>
        <p:nvSpPr>
          <p:cNvPr id="4" name="Slide Number Placeholder 3"/>
          <p:cNvSpPr>
            <a:spLocks noGrp="1"/>
          </p:cNvSpPr>
          <p:nvPr>
            <p:ph type="sldNum" sz="quarter" idx="4294967295"/>
          </p:nvPr>
        </p:nvSpPr>
        <p:spPr>
          <a:xfrm>
            <a:off x="7373078" y="6400800"/>
            <a:ext cx="628815" cy="276228"/>
          </a:xfrm>
          <a:prstGeom prst="rect">
            <a:avLst/>
          </a:prstGeom>
        </p:spPr>
        <p:txBody>
          <a:bodyPr/>
          <a:lstStyle/>
          <a:p>
            <a:fld id="{33D6E5A2-EC83-451F-A719-9AC1370DD5CF}" type="slidenum">
              <a:rPr lang="en-US" smtClean="0"/>
              <a:pPr/>
              <a:t>11</a:t>
            </a:fld>
            <a:endParaRPr lang="en-US" dirty="0"/>
          </a:p>
        </p:txBody>
      </p:sp>
      <p:grpSp>
        <p:nvGrpSpPr>
          <p:cNvPr id="5" name="Group 4"/>
          <p:cNvGrpSpPr/>
          <p:nvPr/>
        </p:nvGrpSpPr>
        <p:grpSpPr>
          <a:xfrm>
            <a:off x="6785780" y="2057400"/>
            <a:ext cx="2033699" cy="3072966"/>
            <a:chOff x="2180376" y="1453716"/>
            <a:chExt cx="2033699" cy="3072966"/>
          </a:xfrm>
        </p:grpSpPr>
        <p:sp>
          <p:nvSpPr>
            <p:cNvPr id="6" name="Text Box 96"/>
            <p:cNvSpPr txBox="1"/>
            <p:nvPr/>
          </p:nvSpPr>
          <p:spPr>
            <a:xfrm>
              <a:off x="2180376" y="1453716"/>
              <a:ext cx="2032703" cy="885431"/>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en-US" sz="2000" dirty="0" smtClean="0">
                  <a:effectLst/>
                  <a:ea typeface="Calibri"/>
                  <a:cs typeface="Times New Roman"/>
                </a:rPr>
                <a:t>xdev </a:t>
              </a:r>
              <a:r>
                <a:rPr lang="en-US" sz="2000" dirty="0">
                  <a:effectLst/>
                  <a:ea typeface="Calibri"/>
                  <a:cs typeface="Times New Roman"/>
                </a:rPr>
                <a:t>layer</a:t>
              </a:r>
            </a:p>
          </p:txBody>
        </p:sp>
        <p:sp>
          <p:nvSpPr>
            <p:cNvPr id="7" name="Text Box 97"/>
            <p:cNvSpPr txBox="1"/>
            <p:nvPr/>
          </p:nvSpPr>
          <p:spPr>
            <a:xfrm>
              <a:off x="2472535" y="1896430"/>
              <a:ext cx="1450080" cy="357645"/>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t>ibdev</a:t>
              </a:r>
            </a:p>
          </p:txBody>
        </p:sp>
        <p:sp>
          <p:nvSpPr>
            <p:cNvPr id="8" name="Text Box 100"/>
            <p:cNvSpPr txBox="1"/>
            <p:nvPr/>
          </p:nvSpPr>
          <p:spPr>
            <a:xfrm>
              <a:off x="2180376" y="2532726"/>
              <a:ext cx="2032703"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a:t>JNI</a:t>
              </a:r>
            </a:p>
          </p:txBody>
        </p:sp>
        <p:sp>
          <p:nvSpPr>
            <p:cNvPr id="9" name="Text Box 103"/>
            <p:cNvSpPr txBox="1"/>
            <p:nvPr/>
          </p:nvSpPr>
          <p:spPr>
            <a:xfrm>
              <a:off x="2181372" y="3347844"/>
              <a:ext cx="2031707" cy="392367"/>
            </a:xfrm>
            <a:prstGeom prst="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solidFill>
                    <a:schemeClr val="tx1"/>
                  </a:solidFill>
                </a:rPr>
                <a:t>IBV C Library</a:t>
              </a:r>
            </a:p>
          </p:txBody>
        </p:sp>
        <p:sp>
          <p:nvSpPr>
            <p:cNvPr id="10" name="Text Box 104"/>
            <p:cNvSpPr txBox="1"/>
            <p:nvPr/>
          </p:nvSpPr>
          <p:spPr>
            <a:xfrm>
              <a:off x="2182368" y="3741079"/>
              <a:ext cx="2031707"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t>libibverbs + librdmacm</a:t>
              </a:r>
            </a:p>
          </p:txBody>
        </p:sp>
        <p:sp>
          <p:nvSpPr>
            <p:cNvPr id="11" name="Text Box 105"/>
            <p:cNvSpPr txBox="1"/>
            <p:nvPr/>
          </p:nvSpPr>
          <p:spPr>
            <a:xfrm>
              <a:off x="2183364" y="4134315"/>
              <a:ext cx="2029715" cy="392367"/>
            </a:xfrm>
            <a:prstGeom prst="rect">
              <a:avLst/>
            </a:prstGeom>
            <a:solidFill>
              <a:schemeClr val="tx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R="0" algn="ctr">
                <a:lnSpc>
                  <a:spcPct val="115000"/>
                </a:lnSpc>
                <a:spcBef>
                  <a:spcPts val="0"/>
                </a:spcBef>
                <a:spcAft>
                  <a:spcPts val="1000"/>
                </a:spcAft>
                <a:defRPr sz="2000">
                  <a:effectLst/>
                  <a:ea typeface="Calibri"/>
                  <a:cs typeface="Times New Roman"/>
                </a:defRPr>
              </a:lvl1pPr>
            </a:lstStyle>
            <a:p>
              <a:r>
                <a:rPr lang="en-US" dirty="0"/>
                <a:t>InfiniBand Hardware</a:t>
              </a:r>
            </a:p>
          </p:txBody>
        </p:sp>
        <p:sp>
          <p:nvSpPr>
            <p:cNvPr id="12" name="Down Arrow 11"/>
            <p:cNvSpPr/>
            <p:nvPr/>
          </p:nvSpPr>
          <p:spPr>
            <a:xfrm>
              <a:off x="3641648" y="2261021"/>
              <a:ext cx="70712" cy="1049496"/>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3" name="TextBox 12"/>
          <p:cNvSpPr txBox="1"/>
          <p:nvPr/>
        </p:nvSpPr>
        <p:spPr>
          <a:xfrm rot="16200000">
            <a:off x="5956722" y="2510135"/>
            <a:ext cx="731290" cy="461665"/>
          </a:xfrm>
          <a:prstGeom prst="rect">
            <a:avLst/>
          </a:prstGeom>
          <a:noFill/>
        </p:spPr>
        <p:txBody>
          <a:bodyPr wrap="none" rtlCol="0">
            <a:spAutoFit/>
          </a:bodyPr>
          <a:lstStyle/>
          <a:p>
            <a:r>
              <a:rPr lang="en-US" dirty="0"/>
              <a:t>J</a:t>
            </a:r>
            <a:r>
              <a:rPr lang="en-US" dirty="0" smtClean="0"/>
              <a:t>ava</a:t>
            </a:r>
            <a:endParaRPr lang="en-US" dirty="0"/>
          </a:p>
        </p:txBody>
      </p:sp>
      <p:sp>
        <p:nvSpPr>
          <p:cNvPr id="14" name="TextBox 13"/>
          <p:cNvSpPr txBox="1"/>
          <p:nvPr/>
        </p:nvSpPr>
        <p:spPr>
          <a:xfrm>
            <a:off x="6051242" y="4393940"/>
            <a:ext cx="389850" cy="461665"/>
          </a:xfrm>
          <a:prstGeom prst="rect">
            <a:avLst/>
          </a:prstGeom>
          <a:noFill/>
        </p:spPr>
        <p:txBody>
          <a:bodyPr wrap="none" rtlCol="0">
            <a:spAutoFit/>
          </a:bodyPr>
          <a:lstStyle/>
          <a:p>
            <a:r>
              <a:rPr lang="en-US" dirty="0" smtClean="0"/>
              <a:t>C</a:t>
            </a:r>
            <a:endParaRPr lang="en-US" dirty="0"/>
          </a:p>
        </p:txBody>
      </p:sp>
      <p:sp>
        <p:nvSpPr>
          <p:cNvPr id="15" name="Left Brace 14"/>
          <p:cNvSpPr/>
          <p:nvPr/>
        </p:nvSpPr>
        <p:spPr>
          <a:xfrm>
            <a:off x="6499176" y="2133600"/>
            <a:ext cx="206424" cy="127519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a:off x="6499176" y="4027728"/>
            <a:ext cx="103212" cy="117883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8373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Rectangle 133"/>
          <p:cNvSpPr/>
          <p:nvPr/>
        </p:nvSpPr>
        <p:spPr>
          <a:xfrm>
            <a:off x="0" y="6096000"/>
            <a:ext cx="91440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i="1" dirty="0" err="1" smtClean="0">
                <a:latin typeface="Courier New" pitchFamily="49" charset="0"/>
                <a:cs typeface="Courier New" pitchFamily="49" charset="0"/>
              </a:rPr>
              <a:t>ibdev</a:t>
            </a:r>
            <a:r>
              <a:rPr lang="en-US" dirty="0" smtClean="0"/>
              <a:t> - </a:t>
            </a:r>
            <a:r>
              <a:rPr lang="en-GB" dirty="0"/>
              <a:t>Native C </a:t>
            </a:r>
            <a:r>
              <a:rPr lang="en-GB" dirty="0" smtClean="0"/>
              <a:t>library -</a:t>
            </a:r>
            <a:r>
              <a:rPr lang="en-US" dirty="0" smtClean="0"/>
              <a:t> Initialization</a:t>
            </a:r>
            <a:endParaRPr lang="en-US" dirty="0"/>
          </a:p>
        </p:txBody>
      </p:sp>
      <p:sp>
        <p:nvSpPr>
          <p:cNvPr id="3" name="Content Placeholder 2"/>
          <p:cNvSpPr>
            <a:spLocks noGrp="1"/>
          </p:cNvSpPr>
          <p:nvPr>
            <p:ph idx="1"/>
          </p:nvPr>
        </p:nvSpPr>
        <p:spPr>
          <a:xfrm>
            <a:off x="76200" y="929339"/>
            <a:ext cx="7790529" cy="1356661"/>
          </a:xfrm>
        </p:spPr>
        <p:txBody>
          <a:bodyPr>
            <a:normAutofit/>
          </a:bodyPr>
          <a:lstStyle/>
          <a:p>
            <a:pPr marL="285750" indent="-285750">
              <a:buFont typeface="Arial" panose="020B0604020202020204" pitchFamily="34" charset="0"/>
              <a:buChar char="•"/>
            </a:pPr>
            <a:r>
              <a:rPr lang="en-US" sz="1800" dirty="0" smtClean="0">
                <a:latin typeface="+mn-lt"/>
                <a:cs typeface="Courier New" panose="02070309020205020404" pitchFamily="49" charset="0"/>
              </a:rPr>
              <a:t>Connection manager is used to setup </a:t>
            </a:r>
            <a:r>
              <a:rPr lang="en-US" sz="1800" dirty="0" smtClean="0">
                <a:latin typeface="+mn-lt"/>
              </a:rPr>
              <a:t>connection between all processes.</a:t>
            </a:r>
            <a:endParaRPr lang="en-US" sz="1800" dirty="0">
              <a:latin typeface="+mn-lt"/>
            </a:endParaRPr>
          </a:p>
          <a:p>
            <a:pPr marL="285750" indent="-285750">
              <a:buFont typeface="Arial" panose="020B0604020202020204" pitchFamily="34" charset="0"/>
              <a:buChar char="•"/>
            </a:pPr>
            <a:r>
              <a:rPr lang="en-US" sz="1800" dirty="0" smtClean="0">
                <a:latin typeface="+mn-lt"/>
              </a:rPr>
              <a:t>Set of Queue Pair QP (Send and </a:t>
            </a:r>
            <a:r>
              <a:rPr lang="en-US" sz="1800" dirty="0" err="1" smtClean="0">
                <a:latin typeface="+mn-lt"/>
              </a:rPr>
              <a:t>Recv</a:t>
            </a:r>
            <a:r>
              <a:rPr lang="en-US" sz="1800" dirty="0" smtClean="0">
                <a:latin typeface="+mn-lt"/>
              </a:rPr>
              <a:t> Queues) and a Completion Queue CP are created for </a:t>
            </a:r>
            <a:r>
              <a:rPr lang="en-US" sz="1800" dirty="0" err="1" smtClean="0">
                <a:latin typeface="+mn-lt"/>
              </a:rPr>
              <a:t>evey</a:t>
            </a:r>
            <a:r>
              <a:rPr lang="en-US" sz="1800" dirty="0" smtClean="0">
                <a:latin typeface="+mn-lt"/>
              </a:rPr>
              <a:t> connection at each process.</a:t>
            </a:r>
            <a:endParaRPr lang="en-US" sz="1800" dirty="0" smtClean="0">
              <a:solidFill>
                <a:srgbClr val="FF0000"/>
              </a:solidFill>
            </a:endParaRPr>
          </a:p>
          <a:p>
            <a:pPr marL="285750" indent="-285750">
              <a:buFont typeface="Arial" panose="020B0604020202020204" pitchFamily="34" charset="0"/>
              <a:buChar char="•"/>
            </a:pPr>
            <a:r>
              <a:rPr lang="en-US" sz="1800" dirty="0" smtClean="0"/>
              <a:t>Example of three processes initialization</a:t>
            </a:r>
          </a:p>
        </p:txBody>
      </p:sp>
      <p:sp>
        <p:nvSpPr>
          <p:cNvPr id="7" name="Slide Number Placeholder 6"/>
          <p:cNvSpPr>
            <a:spLocks noGrp="1"/>
          </p:cNvSpPr>
          <p:nvPr>
            <p:ph type="sldNum" sz="quarter" idx="11"/>
          </p:nvPr>
        </p:nvSpPr>
        <p:spPr>
          <a:xfrm>
            <a:off x="6592886" y="6350112"/>
            <a:ext cx="1905000" cy="457200"/>
          </a:xfrm>
          <a:prstGeom prst="rect">
            <a:avLst/>
          </a:prstGeom>
        </p:spPr>
        <p:txBody>
          <a:bodyPr/>
          <a:lstStyle/>
          <a:p>
            <a:fld id="{2A013F82-EE5E-44EE-A61D-E31C6657F26F}" type="slidenum">
              <a:rPr lang="en-US" smtClean="0"/>
              <a:pPr/>
              <a:t>12</a:t>
            </a:fld>
            <a:endParaRPr lang="en-US"/>
          </a:p>
        </p:txBody>
      </p:sp>
      <p:sp>
        <p:nvSpPr>
          <p:cNvPr id="5" name="Oval 4"/>
          <p:cNvSpPr/>
          <p:nvPr/>
        </p:nvSpPr>
        <p:spPr>
          <a:xfrm>
            <a:off x="2362200" y="3322347"/>
            <a:ext cx="80914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Batang" panose="02030600000101010101" pitchFamily="18" charset="-127"/>
                <a:ea typeface="Batang" panose="02030600000101010101" pitchFamily="18" charset="-127"/>
              </a:rPr>
              <a:t>P0</a:t>
            </a:r>
            <a:endParaRPr lang="en-GB" dirty="0">
              <a:latin typeface="Batang" panose="02030600000101010101" pitchFamily="18" charset="-127"/>
              <a:ea typeface="Batang" panose="02030600000101010101" pitchFamily="18" charset="-127"/>
            </a:endParaRPr>
          </a:p>
        </p:txBody>
      </p:sp>
      <p:sp>
        <p:nvSpPr>
          <p:cNvPr id="6" name="Oval 5"/>
          <p:cNvSpPr/>
          <p:nvPr/>
        </p:nvSpPr>
        <p:spPr>
          <a:xfrm>
            <a:off x="5730329" y="3429000"/>
            <a:ext cx="899071"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Batang" panose="02030600000101010101" pitchFamily="18" charset="-127"/>
                <a:ea typeface="Batang" panose="02030600000101010101" pitchFamily="18" charset="-127"/>
              </a:rPr>
              <a:t>P1</a:t>
            </a:r>
            <a:endParaRPr lang="en-GB" dirty="0">
              <a:latin typeface="Batang" panose="02030600000101010101" pitchFamily="18" charset="-127"/>
              <a:ea typeface="Batang" panose="02030600000101010101" pitchFamily="18" charset="-127"/>
            </a:endParaRPr>
          </a:p>
        </p:txBody>
      </p:sp>
      <p:sp>
        <p:nvSpPr>
          <p:cNvPr id="9" name="Oval 8"/>
          <p:cNvSpPr/>
          <p:nvPr/>
        </p:nvSpPr>
        <p:spPr>
          <a:xfrm>
            <a:off x="4171933" y="5867401"/>
            <a:ext cx="933853"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Batang" panose="02030600000101010101" pitchFamily="18" charset="-127"/>
                <a:ea typeface="Batang" panose="02030600000101010101" pitchFamily="18" charset="-127"/>
              </a:rPr>
              <a:t>P2</a:t>
            </a:r>
            <a:endParaRPr lang="en-GB" dirty="0">
              <a:latin typeface="Batang" panose="02030600000101010101" pitchFamily="18" charset="-127"/>
              <a:ea typeface="Batang" panose="02030600000101010101" pitchFamily="18" charset="-127"/>
            </a:endParaRPr>
          </a:p>
        </p:txBody>
      </p:sp>
      <p:cxnSp>
        <p:nvCxnSpPr>
          <p:cNvPr id="14" name="Curved Connector 13"/>
          <p:cNvCxnSpPr>
            <a:stCxn id="9" idx="2"/>
            <a:endCxn id="5" idx="4"/>
          </p:cNvCxnSpPr>
          <p:nvPr/>
        </p:nvCxnSpPr>
        <p:spPr>
          <a:xfrm rot="10800000">
            <a:off x="2766771" y="4084347"/>
            <a:ext cx="1405163" cy="2164054"/>
          </a:xfrm>
          <a:prstGeom prst="curvedConnector2">
            <a:avLst/>
          </a:prstGeom>
          <a:ln w="25400">
            <a:tailEnd type="stealth" w="lg" len="med"/>
          </a:ln>
        </p:spPr>
        <p:style>
          <a:lnRef idx="1">
            <a:schemeClr val="accent1"/>
          </a:lnRef>
          <a:fillRef idx="0">
            <a:schemeClr val="accent1"/>
          </a:fillRef>
          <a:effectRef idx="0">
            <a:schemeClr val="accent1"/>
          </a:effectRef>
          <a:fontRef idx="minor">
            <a:schemeClr val="tx1"/>
          </a:fontRef>
        </p:style>
      </p:cxnSp>
      <p:cxnSp>
        <p:nvCxnSpPr>
          <p:cNvPr id="20" name="Curved Connector 19"/>
          <p:cNvCxnSpPr>
            <a:stCxn id="9" idx="6"/>
            <a:endCxn id="6" idx="4"/>
          </p:cNvCxnSpPr>
          <p:nvPr/>
        </p:nvCxnSpPr>
        <p:spPr>
          <a:xfrm flipV="1">
            <a:off x="5105786" y="4191000"/>
            <a:ext cx="1074079" cy="2057401"/>
          </a:xfrm>
          <a:prstGeom prst="curvedConnector2">
            <a:avLst/>
          </a:prstGeom>
          <a:ln w="25400">
            <a:tailEnd type="stealth" w="lg" len="med"/>
          </a:ln>
        </p:spPr>
        <p:style>
          <a:lnRef idx="1">
            <a:schemeClr val="accent1"/>
          </a:lnRef>
          <a:fillRef idx="0">
            <a:schemeClr val="accent1"/>
          </a:fillRef>
          <a:effectRef idx="0">
            <a:schemeClr val="accent1"/>
          </a:effectRef>
          <a:fontRef idx="minor">
            <a:schemeClr val="tx1"/>
          </a:fontRef>
        </p:style>
      </p:cxnSp>
      <p:cxnSp>
        <p:nvCxnSpPr>
          <p:cNvPr id="24" name="Curved Connector 23"/>
          <p:cNvCxnSpPr>
            <a:stCxn id="6" idx="0"/>
            <a:endCxn id="5" idx="0"/>
          </p:cNvCxnSpPr>
          <p:nvPr/>
        </p:nvCxnSpPr>
        <p:spPr>
          <a:xfrm rot="16200000" flipV="1">
            <a:off x="4419992" y="1669126"/>
            <a:ext cx="106653" cy="3413095"/>
          </a:xfrm>
          <a:prstGeom prst="curvedConnector3">
            <a:avLst>
              <a:gd name="adj1" fmla="val 314340"/>
            </a:avLst>
          </a:prstGeom>
          <a:ln w="25400">
            <a:tailEnd type="stealth" w="lg" len="med"/>
          </a:ln>
        </p:spPr>
        <p:style>
          <a:lnRef idx="1">
            <a:schemeClr val="accent1"/>
          </a:lnRef>
          <a:fillRef idx="0">
            <a:schemeClr val="accent1"/>
          </a:fillRef>
          <a:effectRef idx="0">
            <a:schemeClr val="accent1"/>
          </a:effectRef>
          <a:fontRef idx="minor">
            <a:schemeClr val="tx1"/>
          </a:fontRef>
        </p:style>
      </p:cxnSp>
      <p:cxnSp>
        <p:nvCxnSpPr>
          <p:cNvPr id="26" name="Curved Connector 25"/>
          <p:cNvCxnSpPr>
            <a:stCxn id="5" idx="7"/>
            <a:endCxn id="6" idx="1"/>
          </p:cNvCxnSpPr>
          <p:nvPr/>
        </p:nvCxnSpPr>
        <p:spPr>
          <a:xfrm rot="16200000" flipH="1">
            <a:off x="4404092" y="2082690"/>
            <a:ext cx="106653" cy="2809151"/>
          </a:xfrm>
          <a:prstGeom prst="curvedConnector3">
            <a:avLst>
              <a:gd name="adj1" fmla="val -318971"/>
            </a:avLst>
          </a:prstGeom>
          <a:ln w="25400">
            <a:tailEnd type="stealth" w="lg" len="med"/>
          </a:ln>
        </p:spPr>
        <p:style>
          <a:lnRef idx="1">
            <a:schemeClr val="accent1"/>
          </a:lnRef>
          <a:fillRef idx="0">
            <a:schemeClr val="accent1"/>
          </a:fillRef>
          <a:effectRef idx="0">
            <a:schemeClr val="accent1"/>
          </a:effectRef>
          <a:fontRef idx="minor">
            <a:schemeClr val="tx1"/>
          </a:fontRef>
        </p:style>
      </p:cxnSp>
      <p:cxnSp>
        <p:nvCxnSpPr>
          <p:cNvPr id="32" name="Curved Connector 31"/>
          <p:cNvCxnSpPr>
            <a:stCxn id="6" idx="2"/>
            <a:endCxn id="9" idx="7"/>
          </p:cNvCxnSpPr>
          <p:nvPr/>
        </p:nvCxnSpPr>
        <p:spPr>
          <a:xfrm rot="10800000" flipV="1">
            <a:off x="4969027" y="3809999"/>
            <a:ext cx="761303" cy="2168993"/>
          </a:xfrm>
          <a:prstGeom prst="curvedConnector2">
            <a:avLst/>
          </a:prstGeom>
          <a:ln w="25400">
            <a:tailEnd type="stealth" w="lg" len="med"/>
          </a:ln>
        </p:spPr>
        <p:style>
          <a:lnRef idx="1">
            <a:schemeClr val="accent1"/>
          </a:lnRef>
          <a:fillRef idx="0">
            <a:schemeClr val="accent1"/>
          </a:fillRef>
          <a:effectRef idx="0">
            <a:schemeClr val="accent1"/>
          </a:effectRef>
          <a:fontRef idx="minor">
            <a:schemeClr val="tx1"/>
          </a:fontRef>
        </p:style>
      </p:cxnSp>
      <p:cxnSp>
        <p:nvCxnSpPr>
          <p:cNvPr id="43" name="Curved Connector 42"/>
          <p:cNvCxnSpPr>
            <a:stCxn id="5" idx="5"/>
            <a:endCxn id="9" idx="1"/>
          </p:cNvCxnSpPr>
          <p:nvPr/>
        </p:nvCxnSpPr>
        <p:spPr>
          <a:xfrm rot="16200000" flipH="1">
            <a:off x="2677649" y="4347949"/>
            <a:ext cx="2006238" cy="1255849"/>
          </a:xfrm>
          <a:prstGeom prst="curvedConnector3">
            <a:avLst>
              <a:gd name="adj1" fmla="val 50000"/>
            </a:avLst>
          </a:prstGeom>
          <a:ln w="25400">
            <a:tailEnd type="stealth" w="lg" len="med"/>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245263" y="2830411"/>
            <a:ext cx="964537" cy="1251068"/>
            <a:chOff x="3362647" y="4162204"/>
            <a:chExt cx="2501560" cy="2851082"/>
          </a:xfrm>
        </p:grpSpPr>
        <p:sp>
          <p:nvSpPr>
            <p:cNvPr id="15" name="object 4"/>
            <p:cNvSpPr/>
            <p:nvPr/>
          </p:nvSpPr>
          <p:spPr>
            <a:xfrm>
              <a:off x="359321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16" name="object 5"/>
            <p:cNvSpPr/>
            <p:nvPr/>
          </p:nvSpPr>
          <p:spPr>
            <a:xfrm>
              <a:off x="358687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17" name="object 6"/>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18" name="object 7"/>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19" name="object 8"/>
            <p:cNvSpPr/>
            <p:nvPr/>
          </p:nvSpPr>
          <p:spPr>
            <a:xfrm>
              <a:off x="5180012" y="4819235"/>
              <a:ext cx="381000" cy="1132838"/>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endParaRPr/>
            </a:p>
          </p:txBody>
        </p:sp>
        <p:sp>
          <p:nvSpPr>
            <p:cNvPr id="21" name="object 9"/>
            <p:cNvSpPr/>
            <p:nvPr/>
          </p:nvSpPr>
          <p:spPr>
            <a:xfrm>
              <a:off x="5180012" y="4819235"/>
              <a:ext cx="381000" cy="1135126"/>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endParaRPr/>
            </a:p>
          </p:txBody>
        </p:sp>
        <p:sp>
          <p:nvSpPr>
            <p:cNvPr id="22" name="object 10"/>
            <p:cNvSpPr/>
            <p:nvPr/>
          </p:nvSpPr>
          <p:spPr>
            <a:xfrm>
              <a:off x="3750573" y="5954360"/>
              <a:ext cx="127000" cy="531876"/>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23" name="object 11"/>
            <p:cNvSpPr/>
            <p:nvPr/>
          </p:nvSpPr>
          <p:spPr>
            <a:xfrm>
              <a:off x="4252223" y="5954360"/>
              <a:ext cx="126999" cy="531876"/>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25" name="object 12"/>
            <p:cNvSpPr/>
            <p:nvPr/>
          </p:nvSpPr>
          <p:spPr>
            <a:xfrm>
              <a:off x="5344859" y="5954360"/>
              <a:ext cx="127000" cy="531876"/>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chemeClr val="tx1"/>
            </a:solidFill>
          </p:spPr>
          <p:txBody>
            <a:bodyPr wrap="square" lIns="0" tIns="0" rIns="0" bIns="0" rtlCol="0">
              <a:noAutofit/>
            </a:bodyPr>
            <a:lstStyle/>
            <a:p>
              <a:endParaRPr/>
            </a:p>
          </p:txBody>
        </p:sp>
        <p:sp>
          <p:nvSpPr>
            <p:cNvPr id="27" name="object 31"/>
            <p:cNvSpPr/>
            <p:nvPr/>
          </p:nvSpPr>
          <p:spPr>
            <a:xfrm>
              <a:off x="3538737" y="6461598"/>
              <a:ext cx="2174675" cy="551688"/>
            </a:xfrm>
            <a:prstGeom prst="rect">
              <a:avLst/>
            </a:prstGeom>
            <a:blipFill>
              <a:blip r:embed="rId2" cstate="print"/>
              <a:stretch>
                <a:fillRect/>
              </a:stretch>
            </a:blipFill>
          </p:spPr>
          <p:txBody>
            <a:bodyPr wrap="square" lIns="0" tIns="0" rIns="0" bIns="0" rtlCol="0">
              <a:noAutofit/>
            </a:bodyPr>
            <a:lstStyle/>
            <a:p>
              <a:endParaRPr/>
            </a:p>
          </p:txBody>
        </p:sp>
        <p:sp>
          <p:nvSpPr>
            <p:cNvPr id="28" name="object 32"/>
            <p:cNvSpPr/>
            <p:nvPr/>
          </p:nvSpPr>
          <p:spPr>
            <a:xfrm>
              <a:off x="3586871" y="6488522"/>
              <a:ext cx="2126541" cy="457200"/>
            </a:xfrm>
            <a:prstGeom prst="rect">
              <a:avLst/>
            </a:prstGeom>
            <a:solidFill>
              <a:schemeClr val="tx1"/>
            </a:solidFill>
          </p:spPr>
          <p:txBody>
            <a:bodyPr wrap="square" lIns="0" tIns="0" rIns="0" bIns="0" rtlCol="0">
              <a:noAutofit/>
            </a:bodyPr>
            <a:lstStyle/>
            <a:p>
              <a:endParaRPr/>
            </a:p>
          </p:txBody>
        </p:sp>
        <p:sp>
          <p:nvSpPr>
            <p:cNvPr id="30" name="object 34"/>
            <p:cNvSpPr txBox="1"/>
            <p:nvPr/>
          </p:nvSpPr>
          <p:spPr>
            <a:xfrm>
              <a:off x="4079877" y="6633209"/>
              <a:ext cx="1455215" cy="224789"/>
            </a:xfrm>
            <a:prstGeom prst="rect">
              <a:avLst/>
            </a:prstGeom>
          </p:spPr>
          <p:txBody>
            <a:bodyPr vert="horz" wrap="square" lIns="0" tIns="0" rIns="0" bIns="0" rtlCol="0">
              <a:noAutofit/>
            </a:bodyPr>
            <a:lstStyle/>
            <a:p>
              <a:pPr marL="12700">
                <a:lnSpc>
                  <a:spcPct val="100000"/>
                </a:lnSpc>
              </a:pPr>
              <a:r>
                <a:rPr sz="800" dirty="0" smtClean="0">
                  <a:solidFill>
                    <a:schemeClr val="bg1"/>
                  </a:solidFill>
                  <a:latin typeface="Arial"/>
                  <a:cs typeface="Arial"/>
                </a:rPr>
                <a:t>InfiniBand</a:t>
              </a:r>
              <a:r>
                <a:rPr sz="800" spc="-55" dirty="0" smtClean="0">
                  <a:solidFill>
                    <a:schemeClr val="bg1"/>
                  </a:solidFill>
                  <a:latin typeface="Arial"/>
                  <a:cs typeface="Arial"/>
                </a:rPr>
                <a:t> </a:t>
              </a:r>
              <a:r>
                <a:rPr sz="800" spc="-10" dirty="0" smtClean="0">
                  <a:solidFill>
                    <a:schemeClr val="bg1"/>
                  </a:solidFill>
                  <a:latin typeface="Arial"/>
                  <a:cs typeface="Arial"/>
                </a:rPr>
                <a:t>D</a:t>
              </a:r>
              <a:r>
                <a:rPr sz="800" spc="0" dirty="0" smtClean="0">
                  <a:solidFill>
                    <a:schemeClr val="bg1"/>
                  </a:solidFill>
                  <a:latin typeface="Arial"/>
                  <a:cs typeface="Arial"/>
                </a:rPr>
                <a:t>e</a:t>
              </a:r>
              <a:r>
                <a:rPr sz="800" spc="-20" dirty="0" smtClean="0">
                  <a:solidFill>
                    <a:schemeClr val="bg1"/>
                  </a:solidFill>
                  <a:latin typeface="Arial"/>
                  <a:cs typeface="Arial"/>
                </a:rPr>
                <a:t>v</a:t>
              </a:r>
              <a:r>
                <a:rPr sz="800" spc="0" dirty="0" smtClean="0">
                  <a:solidFill>
                    <a:schemeClr val="bg1"/>
                  </a:solidFill>
                  <a:latin typeface="Arial"/>
                  <a:cs typeface="Arial"/>
                </a:rPr>
                <a:t>ice</a:t>
              </a:r>
              <a:endParaRPr sz="800" dirty="0">
                <a:solidFill>
                  <a:schemeClr val="bg1"/>
                </a:solidFill>
                <a:latin typeface="Arial"/>
                <a:cs typeface="Arial"/>
              </a:endParaRPr>
            </a:p>
          </p:txBody>
        </p:sp>
        <p:sp>
          <p:nvSpPr>
            <p:cNvPr id="31" name="object 35"/>
            <p:cNvSpPr txBox="1"/>
            <p:nvPr/>
          </p:nvSpPr>
          <p:spPr>
            <a:xfrm>
              <a:off x="5205978" y="4168470"/>
              <a:ext cx="658229" cy="256912"/>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33" name="object 36"/>
            <p:cNvSpPr txBox="1"/>
            <p:nvPr/>
          </p:nvSpPr>
          <p:spPr>
            <a:xfrm>
              <a:off x="3912243" y="4162204"/>
              <a:ext cx="594361" cy="231360"/>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34" name="object 37"/>
            <p:cNvSpPr txBox="1"/>
            <p:nvPr/>
          </p:nvSpPr>
          <p:spPr>
            <a:xfrm>
              <a:off x="3362647" y="4508415"/>
              <a:ext cx="1118176" cy="11515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35" name="object 38"/>
            <p:cNvSpPr txBox="1"/>
            <p:nvPr/>
          </p:nvSpPr>
          <p:spPr>
            <a:xfrm>
              <a:off x="4184078" y="4508415"/>
              <a:ext cx="916780" cy="229565"/>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grpSp>
      <p:grpSp>
        <p:nvGrpSpPr>
          <p:cNvPr id="44" name="Group 43"/>
          <p:cNvGrpSpPr/>
          <p:nvPr/>
        </p:nvGrpSpPr>
        <p:grpSpPr>
          <a:xfrm>
            <a:off x="6752746" y="3011295"/>
            <a:ext cx="1125360" cy="1332105"/>
            <a:chOff x="3324200" y="4042025"/>
            <a:chExt cx="2672828" cy="2971261"/>
          </a:xfrm>
        </p:grpSpPr>
        <p:sp>
          <p:nvSpPr>
            <p:cNvPr id="45" name="object 4"/>
            <p:cNvSpPr/>
            <p:nvPr/>
          </p:nvSpPr>
          <p:spPr>
            <a:xfrm>
              <a:off x="359321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46" name="object 5"/>
            <p:cNvSpPr/>
            <p:nvPr/>
          </p:nvSpPr>
          <p:spPr>
            <a:xfrm>
              <a:off x="358687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47" name="object 6"/>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48" name="object 7"/>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49" name="object 8"/>
            <p:cNvSpPr/>
            <p:nvPr/>
          </p:nvSpPr>
          <p:spPr>
            <a:xfrm>
              <a:off x="5180012" y="4819235"/>
              <a:ext cx="381000" cy="1132838"/>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endParaRPr/>
            </a:p>
          </p:txBody>
        </p:sp>
        <p:sp>
          <p:nvSpPr>
            <p:cNvPr id="50" name="object 9"/>
            <p:cNvSpPr/>
            <p:nvPr/>
          </p:nvSpPr>
          <p:spPr>
            <a:xfrm>
              <a:off x="5180012" y="4819235"/>
              <a:ext cx="381000" cy="1135126"/>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endParaRPr/>
            </a:p>
          </p:txBody>
        </p:sp>
        <p:sp>
          <p:nvSpPr>
            <p:cNvPr id="51" name="object 10"/>
            <p:cNvSpPr/>
            <p:nvPr/>
          </p:nvSpPr>
          <p:spPr>
            <a:xfrm>
              <a:off x="3750573" y="5954360"/>
              <a:ext cx="127000" cy="531876"/>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52" name="object 11"/>
            <p:cNvSpPr/>
            <p:nvPr/>
          </p:nvSpPr>
          <p:spPr>
            <a:xfrm>
              <a:off x="4252223" y="5954360"/>
              <a:ext cx="126999" cy="531876"/>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53" name="object 12"/>
            <p:cNvSpPr/>
            <p:nvPr/>
          </p:nvSpPr>
          <p:spPr>
            <a:xfrm>
              <a:off x="5344859" y="5954360"/>
              <a:ext cx="127000" cy="531876"/>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chemeClr val="tx1"/>
            </a:solidFill>
          </p:spPr>
          <p:txBody>
            <a:bodyPr wrap="square" lIns="0" tIns="0" rIns="0" bIns="0" rtlCol="0">
              <a:noAutofit/>
            </a:bodyPr>
            <a:lstStyle/>
            <a:p>
              <a:endParaRPr/>
            </a:p>
          </p:txBody>
        </p:sp>
        <p:sp>
          <p:nvSpPr>
            <p:cNvPr id="54" name="object 31"/>
            <p:cNvSpPr/>
            <p:nvPr/>
          </p:nvSpPr>
          <p:spPr>
            <a:xfrm>
              <a:off x="3538737" y="6461598"/>
              <a:ext cx="2174675" cy="551688"/>
            </a:xfrm>
            <a:prstGeom prst="rect">
              <a:avLst/>
            </a:prstGeom>
            <a:blipFill>
              <a:blip r:embed="rId2" cstate="print"/>
              <a:stretch>
                <a:fillRect/>
              </a:stretch>
            </a:blipFill>
          </p:spPr>
          <p:txBody>
            <a:bodyPr wrap="square" lIns="0" tIns="0" rIns="0" bIns="0" rtlCol="0">
              <a:noAutofit/>
            </a:bodyPr>
            <a:lstStyle/>
            <a:p>
              <a:endParaRPr/>
            </a:p>
          </p:txBody>
        </p:sp>
        <p:sp>
          <p:nvSpPr>
            <p:cNvPr id="55" name="object 32"/>
            <p:cNvSpPr/>
            <p:nvPr/>
          </p:nvSpPr>
          <p:spPr>
            <a:xfrm>
              <a:off x="3586871" y="6488522"/>
              <a:ext cx="2126541" cy="457200"/>
            </a:xfrm>
            <a:prstGeom prst="rect">
              <a:avLst/>
            </a:prstGeom>
            <a:solidFill>
              <a:schemeClr val="tx1"/>
            </a:solidFill>
          </p:spPr>
          <p:txBody>
            <a:bodyPr wrap="square" lIns="0" tIns="0" rIns="0" bIns="0" rtlCol="0">
              <a:noAutofit/>
            </a:bodyPr>
            <a:lstStyle/>
            <a:p>
              <a:endParaRPr/>
            </a:p>
          </p:txBody>
        </p:sp>
        <p:sp>
          <p:nvSpPr>
            <p:cNvPr id="56" name="object 34"/>
            <p:cNvSpPr txBox="1"/>
            <p:nvPr/>
          </p:nvSpPr>
          <p:spPr>
            <a:xfrm>
              <a:off x="4079878" y="6633210"/>
              <a:ext cx="1521625" cy="224789"/>
            </a:xfrm>
            <a:prstGeom prst="rect">
              <a:avLst/>
            </a:prstGeom>
          </p:spPr>
          <p:txBody>
            <a:bodyPr vert="horz" wrap="square" lIns="0" tIns="0" rIns="0" bIns="0" rtlCol="0">
              <a:noAutofit/>
            </a:bodyPr>
            <a:lstStyle/>
            <a:p>
              <a:pPr marL="12700">
                <a:lnSpc>
                  <a:spcPct val="100000"/>
                </a:lnSpc>
              </a:pPr>
              <a:r>
                <a:rPr sz="800" dirty="0" smtClean="0">
                  <a:solidFill>
                    <a:schemeClr val="bg1"/>
                  </a:solidFill>
                  <a:latin typeface="Arial"/>
                  <a:cs typeface="Arial"/>
                </a:rPr>
                <a:t>InfiniBand</a:t>
              </a:r>
              <a:r>
                <a:rPr sz="800" spc="-55" dirty="0" smtClean="0">
                  <a:solidFill>
                    <a:schemeClr val="bg1"/>
                  </a:solidFill>
                  <a:latin typeface="Arial"/>
                  <a:cs typeface="Arial"/>
                </a:rPr>
                <a:t> </a:t>
              </a:r>
              <a:r>
                <a:rPr sz="800" spc="-10" dirty="0" smtClean="0">
                  <a:solidFill>
                    <a:schemeClr val="bg1"/>
                  </a:solidFill>
                  <a:latin typeface="Arial"/>
                  <a:cs typeface="Arial"/>
                </a:rPr>
                <a:t>D</a:t>
              </a:r>
              <a:r>
                <a:rPr sz="800" spc="0" dirty="0" smtClean="0">
                  <a:solidFill>
                    <a:schemeClr val="bg1"/>
                  </a:solidFill>
                  <a:latin typeface="Arial"/>
                  <a:cs typeface="Arial"/>
                </a:rPr>
                <a:t>e</a:t>
              </a:r>
              <a:r>
                <a:rPr sz="800" spc="-20" dirty="0" smtClean="0">
                  <a:solidFill>
                    <a:schemeClr val="bg1"/>
                  </a:solidFill>
                  <a:latin typeface="Arial"/>
                  <a:cs typeface="Arial"/>
                </a:rPr>
                <a:t>v</a:t>
              </a:r>
              <a:r>
                <a:rPr sz="800" spc="0" dirty="0" smtClean="0">
                  <a:solidFill>
                    <a:schemeClr val="bg1"/>
                  </a:solidFill>
                  <a:latin typeface="Arial"/>
                  <a:cs typeface="Arial"/>
                </a:rPr>
                <a:t>ice</a:t>
              </a:r>
              <a:endParaRPr sz="800" dirty="0">
                <a:solidFill>
                  <a:schemeClr val="bg1"/>
                </a:solidFill>
                <a:latin typeface="Arial"/>
                <a:cs typeface="Arial"/>
              </a:endParaRPr>
            </a:p>
          </p:txBody>
        </p:sp>
        <p:sp>
          <p:nvSpPr>
            <p:cNvPr id="57" name="object 35"/>
            <p:cNvSpPr txBox="1"/>
            <p:nvPr/>
          </p:nvSpPr>
          <p:spPr>
            <a:xfrm>
              <a:off x="5205979" y="4042028"/>
              <a:ext cx="791049" cy="179192"/>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58" name="object 36"/>
            <p:cNvSpPr txBox="1"/>
            <p:nvPr/>
          </p:nvSpPr>
          <p:spPr>
            <a:xfrm>
              <a:off x="3912243" y="4042025"/>
              <a:ext cx="713831" cy="358391"/>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59" name="object 37"/>
            <p:cNvSpPr txBox="1"/>
            <p:nvPr/>
          </p:nvSpPr>
          <p:spPr>
            <a:xfrm>
              <a:off x="3324200" y="4467984"/>
              <a:ext cx="821842" cy="11515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60" name="object 38"/>
            <p:cNvSpPr txBox="1"/>
            <p:nvPr/>
          </p:nvSpPr>
          <p:spPr>
            <a:xfrm>
              <a:off x="4116078" y="4493974"/>
              <a:ext cx="889457" cy="276331"/>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grpSp>
      <p:grpSp>
        <p:nvGrpSpPr>
          <p:cNvPr id="61" name="Group 60"/>
          <p:cNvGrpSpPr/>
          <p:nvPr/>
        </p:nvGrpSpPr>
        <p:grpSpPr>
          <a:xfrm>
            <a:off x="5757726" y="5513069"/>
            <a:ext cx="847928" cy="1192531"/>
            <a:chOff x="3240019" y="4009720"/>
            <a:chExt cx="2611905" cy="3003566"/>
          </a:xfrm>
        </p:grpSpPr>
        <p:sp>
          <p:nvSpPr>
            <p:cNvPr id="62" name="object 4"/>
            <p:cNvSpPr/>
            <p:nvPr/>
          </p:nvSpPr>
          <p:spPr>
            <a:xfrm>
              <a:off x="359321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63" name="object 5"/>
            <p:cNvSpPr/>
            <p:nvPr/>
          </p:nvSpPr>
          <p:spPr>
            <a:xfrm>
              <a:off x="358687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64" name="object 6"/>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65" name="object 7"/>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66" name="object 8"/>
            <p:cNvSpPr/>
            <p:nvPr/>
          </p:nvSpPr>
          <p:spPr>
            <a:xfrm>
              <a:off x="5180012" y="4819235"/>
              <a:ext cx="381000" cy="1132838"/>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endParaRPr/>
            </a:p>
          </p:txBody>
        </p:sp>
        <p:sp>
          <p:nvSpPr>
            <p:cNvPr id="67" name="object 9"/>
            <p:cNvSpPr/>
            <p:nvPr/>
          </p:nvSpPr>
          <p:spPr>
            <a:xfrm>
              <a:off x="5180012" y="4819235"/>
              <a:ext cx="381000" cy="1135126"/>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endParaRPr/>
            </a:p>
          </p:txBody>
        </p:sp>
        <p:sp>
          <p:nvSpPr>
            <p:cNvPr id="68" name="object 10"/>
            <p:cNvSpPr/>
            <p:nvPr/>
          </p:nvSpPr>
          <p:spPr>
            <a:xfrm>
              <a:off x="3750573" y="5954360"/>
              <a:ext cx="127000" cy="531876"/>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69" name="object 11"/>
            <p:cNvSpPr/>
            <p:nvPr/>
          </p:nvSpPr>
          <p:spPr>
            <a:xfrm>
              <a:off x="4252223" y="5954360"/>
              <a:ext cx="126999" cy="531876"/>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70" name="object 12"/>
            <p:cNvSpPr/>
            <p:nvPr/>
          </p:nvSpPr>
          <p:spPr>
            <a:xfrm>
              <a:off x="5344859" y="5954360"/>
              <a:ext cx="127000" cy="531876"/>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chemeClr val="tx1"/>
            </a:solidFill>
          </p:spPr>
          <p:txBody>
            <a:bodyPr wrap="square" lIns="0" tIns="0" rIns="0" bIns="0" rtlCol="0">
              <a:noAutofit/>
            </a:bodyPr>
            <a:lstStyle/>
            <a:p>
              <a:endParaRPr/>
            </a:p>
          </p:txBody>
        </p:sp>
        <p:sp>
          <p:nvSpPr>
            <p:cNvPr id="71" name="object 31"/>
            <p:cNvSpPr/>
            <p:nvPr/>
          </p:nvSpPr>
          <p:spPr>
            <a:xfrm>
              <a:off x="3538737" y="6461598"/>
              <a:ext cx="2174675" cy="551688"/>
            </a:xfrm>
            <a:prstGeom prst="rect">
              <a:avLst/>
            </a:prstGeom>
            <a:blipFill>
              <a:blip r:embed="rId2" cstate="print"/>
              <a:stretch>
                <a:fillRect/>
              </a:stretch>
            </a:blipFill>
          </p:spPr>
          <p:txBody>
            <a:bodyPr wrap="square" lIns="0" tIns="0" rIns="0" bIns="0" rtlCol="0">
              <a:noAutofit/>
            </a:bodyPr>
            <a:lstStyle/>
            <a:p>
              <a:endParaRPr/>
            </a:p>
          </p:txBody>
        </p:sp>
        <p:sp>
          <p:nvSpPr>
            <p:cNvPr id="72" name="object 32"/>
            <p:cNvSpPr/>
            <p:nvPr/>
          </p:nvSpPr>
          <p:spPr>
            <a:xfrm>
              <a:off x="3586871" y="6488522"/>
              <a:ext cx="2126541" cy="457200"/>
            </a:xfrm>
            <a:prstGeom prst="rect">
              <a:avLst/>
            </a:prstGeom>
            <a:solidFill>
              <a:schemeClr val="tx1"/>
            </a:solidFill>
          </p:spPr>
          <p:txBody>
            <a:bodyPr wrap="square" lIns="0" tIns="0" rIns="0" bIns="0" rtlCol="0">
              <a:noAutofit/>
            </a:bodyPr>
            <a:lstStyle/>
            <a:p>
              <a:endParaRPr/>
            </a:p>
          </p:txBody>
        </p:sp>
        <p:sp>
          <p:nvSpPr>
            <p:cNvPr id="73" name="object 34"/>
            <p:cNvSpPr txBox="1"/>
            <p:nvPr/>
          </p:nvSpPr>
          <p:spPr>
            <a:xfrm>
              <a:off x="4079879" y="6633207"/>
              <a:ext cx="1742079" cy="255328"/>
            </a:xfrm>
            <a:prstGeom prst="rect">
              <a:avLst/>
            </a:prstGeom>
          </p:spPr>
          <p:txBody>
            <a:bodyPr vert="horz" wrap="square" lIns="0" tIns="0" rIns="0" bIns="0" rtlCol="0">
              <a:noAutofit/>
            </a:bodyPr>
            <a:lstStyle/>
            <a:p>
              <a:pPr marL="12700">
                <a:lnSpc>
                  <a:spcPct val="100000"/>
                </a:lnSpc>
              </a:pPr>
              <a:r>
                <a:rPr sz="800" dirty="0" smtClean="0">
                  <a:solidFill>
                    <a:schemeClr val="bg1"/>
                  </a:solidFill>
                  <a:latin typeface="Arial"/>
                  <a:cs typeface="Arial"/>
                </a:rPr>
                <a:t>InfiniBand</a:t>
              </a:r>
              <a:r>
                <a:rPr sz="800" spc="-55" dirty="0" smtClean="0">
                  <a:solidFill>
                    <a:schemeClr val="bg1"/>
                  </a:solidFill>
                  <a:latin typeface="Arial"/>
                  <a:cs typeface="Arial"/>
                </a:rPr>
                <a:t> </a:t>
              </a:r>
              <a:r>
                <a:rPr sz="800" spc="-10" dirty="0" smtClean="0">
                  <a:solidFill>
                    <a:schemeClr val="bg1"/>
                  </a:solidFill>
                  <a:latin typeface="Arial"/>
                  <a:cs typeface="Arial"/>
                </a:rPr>
                <a:t>D</a:t>
              </a:r>
              <a:r>
                <a:rPr sz="800" spc="0" dirty="0" smtClean="0">
                  <a:solidFill>
                    <a:schemeClr val="bg1"/>
                  </a:solidFill>
                  <a:latin typeface="Arial"/>
                  <a:cs typeface="Arial"/>
                </a:rPr>
                <a:t>e</a:t>
              </a:r>
              <a:r>
                <a:rPr sz="800" spc="-20" dirty="0" smtClean="0">
                  <a:solidFill>
                    <a:schemeClr val="bg1"/>
                  </a:solidFill>
                  <a:latin typeface="Arial"/>
                  <a:cs typeface="Arial"/>
                </a:rPr>
                <a:t>v</a:t>
              </a:r>
              <a:r>
                <a:rPr sz="800" spc="0" dirty="0" smtClean="0">
                  <a:solidFill>
                    <a:schemeClr val="bg1"/>
                  </a:solidFill>
                  <a:latin typeface="Arial"/>
                  <a:cs typeface="Arial"/>
                </a:rPr>
                <a:t>ice</a:t>
              </a:r>
              <a:endParaRPr sz="800" dirty="0">
                <a:solidFill>
                  <a:schemeClr val="bg1"/>
                </a:solidFill>
                <a:latin typeface="Arial"/>
                <a:cs typeface="Arial"/>
              </a:endParaRPr>
            </a:p>
          </p:txBody>
        </p:sp>
        <p:sp>
          <p:nvSpPr>
            <p:cNvPr id="74" name="object 35"/>
            <p:cNvSpPr txBox="1"/>
            <p:nvPr/>
          </p:nvSpPr>
          <p:spPr>
            <a:xfrm>
              <a:off x="5205980" y="4009723"/>
              <a:ext cx="645944" cy="189737"/>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75" name="object 36"/>
            <p:cNvSpPr txBox="1"/>
            <p:nvPr/>
          </p:nvSpPr>
          <p:spPr>
            <a:xfrm>
              <a:off x="3912244" y="4009720"/>
              <a:ext cx="822370" cy="189737"/>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76" name="object 37"/>
            <p:cNvSpPr txBox="1"/>
            <p:nvPr/>
          </p:nvSpPr>
          <p:spPr>
            <a:xfrm>
              <a:off x="3240019" y="4446247"/>
              <a:ext cx="917586" cy="184186"/>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77" name="object 38"/>
            <p:cNvSpPr txBox="1"/>
            <p:nvPr/>
          </p:nvSpPr>
          <p:spPr>
            <a:xfrm>
              <a:off x="4116079" y="4455524"/>
              <a:ext cx="922493" cy="17491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grpSp>
      <p:sp>
        <p:nvSpPr>
          <p:cNvPr id="10" name="TextBox 9"/>
          <p:cNvSpPr txBox="1"/>
          <p:nvPr/>
        </p:nvSpPr>
        <p:spPr>
          <a:xfrm rot="14415838">
            <a:off x="2980679" y="5375556"/>
            <a:ext cx="1431802" cy="276999"/>
          </a:xfrm>
          <a:prstGeom prst="rect">
            <a:avLst/>
          </a:prstGeom>
          <a:noFill/>
        </p:spPr>
        <p:txBody>
          <a:bodyPr wrap="none" rtlCol="0">
            <a:spAutoFit/>
          </a:bodyPr>
          <a:lstStyle/>
          <a:p>
            <a:r>
              <a:rPr lang="en-GB" sz="1200" dirty="0" smtClean="0"/>
              <a:t>Connection Request</a:t>
            </a:r>
            <a:endParaRPr lang="en-GB" sz="1200" dirty="0"/>
          </a:p>
        </p:txBody>
      </p:sp>
      <p:sp>
        <p:nvSpPr>
          <p:cNvPr id="78" name="TextBox 77"/>
          <p:cNvSpPr txBox="1"/>
          <p:nvPr/>
        </p:nvSpPr>
        <p:spPr>
          <a:xfrm rot="6354157">
            <a:off x="4875850" y="5048740"/>
            <a:ext cx="1431802" cy="276999"/>
          </a:xfrm>
          <a:prstGeom prst="rect">
            <a:avLst/>
          </a:prstGeom>
          <a:noFill/>
        </p:spPr>
        <p:txBody>
          <a:bodyPr wrap="none" rtlCol="0">
            <a:spAutoFit/>
          </a:bodyPr>
          <a:lstStyle/>
          <a:p>
            <a:r>
              <a:rPr lang="en-GB" sz="1200" dirty="0" smtClean="0"/>
              <a:t>Connection Request</a:t>
            </a:r>
            <a:endParaRPr lang="en-GB" sz="1200" dirty="0"/>
          </a:p>
        </p:txBody>
      </p:sp>
      <p:sp>
        <p:nvSpPr>
          <p:cNvPr id="79" name="TextBox 78"/>
          <p:cNvSpPr txBox="1"/>
          <p:nvPr/>
        </p:nvSpPr>
        <p:spPr>
          <a:xfrm>
            <a:off x="4053233" y="2820450"/>
            <a:ext cx="1431802" cy="276999"/>
          </a:xfrm>
          <a:prstGeom prst="rect">
            <a:avLst/>
          </a:prstGeom>
          <a:noFill/>
        </p:spPr>
        <p:txBody>
          <a:bodyPr wrap="none" rtlCol="0">
            <a:spAutoFit/>
          </a:bodyPr>
          <a:lstStyle/>
          <a:p>
            <a:r>
              <a:rPr lang="en-GB" sz="1200" dirty="0" smtClean="0"/>
              <a:t>Connection Request</a:t>
            </a:r>
            <a:endParaRPr lang="en-GB" sz="1200" dirty="0"/>
          </a:p>
        </p:txBody>
      </p:sp>
      <p:sp>
        <p:nvSpPr>
          <p:cNvPr id="80" name="TextBox 79"/>
          <p:cNvSpPr txBox="1"/>
          <p:nvPr/>
        </p:nvSpPr>
        <p:spPr>
          <a:xfrm>
            <a:off x="4133982" y="3456803"/>
            <a:ext cx="1372492" cy="276999"/>
          </a:xfrm>
          <a:prstGeom prst="rect">
            <a:avLst/>
          </a:prstGeom>
          <a:noFill/>
        </p:spPr>
        <p:txBody>
          <a:bodyPr wrap="none" rtlCol="0">
            <a:spAutoFit/>
          </a:bodyPr>
          <a:lstStyle/>
          <a:p>
            <a:r>
              <a:rPr lang="en-GB" sz="1200" dirty="0" smtClean="0"/>
              <a:t>Accept Connection</a:t>
            </a:r>
            <a:endParaRPr lang="en-GB" sz="1200" dirty="0"/>
          </a:p>
        </p:txBody>
      </p:sp>
      <p:sp>
        <p:nvSpPr>
          <p:cNvPr id="81" name="TextBox 80"/>
          <p:cNvSpPr txBox="1"/>
          <p:nvPr/>
        </p:nvSpPr>
        <p:spPr>
          <a:xfrm rot="3042840">
            <a:off x="3440665" y="4608974"/>
            <a:ext cx="1372492" cy="276999"/>
          </a:xfrm>
          <a:prstGeom prst="rect">
            <a:avLst/>
          </a:prstGeom>
          <a:noFill/>
        </p:spPr>
        <p:txBody>
          <a:bodyPr wrap="none" rtlCol="0">
            <a:spAutoFit/>
          </a:bodyPr>
          <a:lstStyle/>
          <a:p>
            <a:r>
              <a:rPr lang="en-GB" sz="1200" dirty="0" smtClean="0"/>
              <a:t>Accept Connection</a:t>
            </a:r>
            <a:endParaRPr lang="en-GB" sz="1200" dirty="0"/>
          </a:p>
        </p:txBody>
      </p:sp>
      <p:sp>
        <p:nvSpPr>
          <p:cNvPr id="82" name="TextBox 81"/>
          <p:cNvSpPr txBox="1"/>
          <p:nvPr/>
        </p:nvSpPr>
        <p:spPr>
          <a:xfrm rot="16938155">
            <a:off x="4378947" y="4553520"/>
            <a:ext cx="1372492" cy="276999"/>
          </a:xfrm>
          <a:prstGeom prst="rect">
            <a:avLst/>
          </a:prstGeom>
          <a:noFill/>
        </p:spPr>
        <p:txBody>
          <a:bodyPr wrap="none" rtlCol="0">
            <a:spAutoFit/>
          </a:bodyPr>
          <a:lstStyle/>
          <a:p>
            <a:r>
              <a:rPr lang="en-GB" sz="1200" dirty="0" smtClean="0"/>
              <a:t>Accept Connection</a:t>
            </a:r>
            <a:endParaRPr lang="en-GB" sz="1200" dirty="0"/>
          </a:p>
        </p:txBody>
      </p:sp>
      <p:sp>
        <p:nvSpPr>
          <p:cNvPr id="4" name="TextBox 3"/>
          <p:cNvSpPr txBox="1"/>
          <p:nvPr/>
        </p:nvSpPr>
        <p:spPr>
          <a:xfrm>
            <a:off x="3638355" y="3701290"/>
            <a:ext cx="1694635" cy="830997"/>
          </a:xfrm>
          <a:prstGeom prst="rect">
            <a:avLst/>
          </a:prstGeom>
          <a:noFill/>
        </p:spPr>
        <p:txBody>
          <a:bodyPr wrap="square" rtlCol="0">
            <a:spAutoFit/>
          </a:bodyPr>
          <a:lstStyle/>
          <a:p>
            <a:pPr algn="ctr"/>
            <a:r>
              <a:rPr lang="en-GB" dirty="0" smtClean="0">
                <a:solidFill>
                  <a:srgbClr val="FF0000"/>
                </a:solidFill>
              </a:rPr>
              <a:t>Device Initialized</a:t>
            </a:r>
            <a:endParaRPr lang="en-GB" dirty="0">
              <a:solidFill>
                <a:srgbClr val="FF0000"/>
              </a:solidFill>
            </a:endParaRPr>
          </a:p>
        </p:txBody>
      </p:sp>
      <p:grpSp>
        <p:nvGrpSpPr>
          <p:cNvPr id="83" name="Group 82"/>
          <p:cNvGrpSpPr/>
          <p:nvPr/>
        </p:nvGrpSpPr>
        <p:grpSpPr>
          <a:xfrm>
            <a:off x="228599" y="2872854"/>
            <a:ext cx="1016663" cy="1241946"/>
            <a:chOff x="3362644" y="4162204"/>
            <a:chExt cx="2662221" cy="2851082"/>
          </a:xfrm>
        </p:grpSpPr>
        <p:sp>
          <p:nvSpPr>
            <p:cNvPr id="84" name="object 4"/>
            <p:cNvSpPr/>
            <p:nvPr/>
          </p:nvSpPr>
          <p:spPr>
            <a:xfrm>
              <a:off x="359321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85" name="object 5"/>
            <p:cNvSpPr/>
            <p:nvPr/>
          </p:nvSpPr>
          <p:spPr>
            <a:xfrm>
              <a:off x="358687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86" name="object 6"/>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87" name="object 7"/>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88" name="object 8"/>
            <p:cNvSpPr/>
            <p:nvPr/>
          </p:nvSpPr>
          <p:spPr>
            <a:xfrm>
              <a:off x="5180012" y="4819235"/>
              <a:ext cx="381000" cy="1132838"/>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endParaRPr/>
            </a:p>
          </p:txBody>
        </p:sp>
        <p:sp>
          <p:nvSpPr>
            <p:cNvPr id="89" name="object 9"/>
            <p:cNvSpPr/>
            <p:nvPr/>
          </p:nvSpPr>
          <p:spPr>
            <a:xfrm>
              <a:off x="5180012" y="4819235"/>
              <a:ext cx="381000" cy="1135126"/>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endParaRPr/>
            </a:p>
          </p:txBody>
        </p:sp>
        <p:sp>
          <p:nvSpPr>
            <p:cNvPr id="90" name="object 10"/>
            <p:cNvSpPr/>
            <p:nvPr/>
          </p:nvSpPr>
          <p:spPr>
            <a:xfrm>
              <a:off x="3750573" y="5954360"/>
              <a:ext cx="127000" cy="531876"/>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91" name="object 11"/>
            <p:cNvSpPr/>
            <p:nvPr/>
          </p:nvSpPr>
          <p:spPr>
            <a:xfrm>
              <a:off x="4252223" y="5954360"/>
              <a:ext cx="126999" cy="531876"/>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92" name="object 12"/>
            <p:cNvSpPr/>
            <p:nvPr/>
          </p:nvSpPr>
          <p:spPr>
            <a:xfrm>
              <a:off x="5344859" y="5954360"/>
              <a:ext cx="127000" cy="531876"/>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chemeClr val="tx1"/>
            </a:solidFill>
          </p:spPr>
          <p:txBody>
            <a:bodyPr wrap="square" lIns="0" tIns="0" rIns="0" bIns="0" rtlCol="0">
              <a:noAutofit/>
            </a:bodyPr>
            <a:lstStyle/>
            <a:p>
              <a:endParaRPr/>
            </a:p>
          </p:txBody>
        </p:sp>
        <p:sp>
          <p:nvSpPr>
            <p:cNvPr id="93" name="object 31"/>
            <p:cNvSpPr/>
            <p:nvPr/>
          </p:nvSpPr>
          <p:spPr>
            <a:xfrm>
              <a:off x="3538737" y="6461598"/>
              <a:ext cx="2174675" cy="551688"/>
            </a:xfrm>
            <a:prstGeom prst="rect">
              <a:avLst/>
            </a:prstGeom>
            <a:blipFill>
              <a:blip r:embed="rId2" cstate="print"/>
              <a:stretch>
                <a:fillRect/>
              </a:stretch>
            </a:blipFill>
          </p:spPr>
          <p:txBody>
            <a:bodyPr wrap="square" lIns="0" tIns="0" rIns="0" bIns="0" rtlCol="0">
              <a:noAutofit/>
            </a:bodyPr>
            <a:lstStyle/>
            <a:p>
              <a:endParaRPr/>
            </a:p>
          </p:txBody>
        </p:sp>
        <p:sp>
          <p:nvSpPr>
            <p:cNvPr id="94" name="object 32"/>
            <p:cNvSpPr/>
            <p:nvPr/>
          </p:nvSpPr>
          <p:spPr>
            <a:xfrm>
              <a:off x="3586872" y="6488523"/>
              <a:ext cx="2126540" cy="457200"/>
            </a:xfrm>
            <a:prstGeom prst="rect">
              <a:avLst/>
            </a:prstGeom>
            <a:solidFill>
              <a:schemeClr val="tx1"/>
            </a:solidFill>
          </p:spPr>
          <p:txBody>
            <a:bodyPr wrap="square" lIns="0" tIns="0" rIns="0" bIns="0" rtlCol="0">
              <a:noAutofit/>
            </a:bodyPr>
            <a:lstStyle/>
            <a:p>
              <a:endParaRPr/>
            </a:p>
          </p:txBody>
        </p:sp>
        <p:sp>
          <p:nvSpPr>
            <p:cNvPr id="95" name="object 34"/>
            <p:cNvSpPr txBox="1"/>
            <p:nvPr/>
          </p:nvSpPr>
          <p:spPr>
            <a:xfrm>
              <a:off x="4079877" y="6633209"/>
              <a:ext cx="1481135" cy="224789"/>
            </a:xfrm>
            <a:prstGeom prst="rect">
              <a:avLst/>
            </a:prstGeom>
          </p:spPr>
          <p:txBody>
            <a:bodyPr vert="horz" wrap="square" lIns="0" tIns="0" rIns="0" bIns="0" rtlCol="0">
              <a:noAutofit/>
            </a:bodyPr>
            <a:lstStyle/>
            <a:p>
              <a:pPr marL="12700">
                <a:lnSpc>
                  <a:spcPct val="100000"/>
                </a:lnSpc>
              </a:pPr>
              <a:r>
                <a:rPr sz="800" dirty="0" smtClean="0">
                  <a:solidFill>
                    <a:schemeClr val="bg1"/>
                  </a:solidFill>
                  <a:latin typeface="Arial"/>
                  <a:cs typeface="Arial"/>
                </a:rPr>
                <a:t>InfiniBand</a:t>
              </a:r>
              <a:r>
                <a:rPr sz="800" spc="-55" dirty="0" smtClean="0">
                  <a:solidFill>
                    <a:schemeClr val="bg1"/>
                  </a:solidFill>
                  <a:latin typeface="Arial"/>
                  <a:cs typeface="Arial"/>
                </a:rPr>
                <a:t> </a:t>
              </a:r>
              <a:r>
                <a:rPr sz="800" spc="-10" dirty="0" smtClean="0">
                  <a:solidFill>
                    <a:schemeClr val="bg1"/>
                  </a:solidFill>
                  <a:latin typeface="Arial"/>
                  <a:cs typeface="Arial"/>
                </a:rPr>
                <a:t>D</a:t>
              </a:r>
              <a:r>
                <a:rPr sz="800" spc="0" dirty="0" smtClean="0">
                  <a:solidFill>
                    <a:schemeClr val="bg1"/>
                  </a:solidFill>
                  <a:latin typeface="Arial"/>
                  <a:cs typeface="Arial"/>
                </a:rPr>
                <a:t>e</a:t>
              </a:r>
              <a:r>
                <a:rPr sz="800" spc="-20" dirty="0" smtClean="0">
                  <a:solidFill>
                    <a:schemeClr val="bg1"/>
                  </a:solidFill>
                  <a:latin typeface="Arial"/>
                  <a:cs typeface="Arial"/>
                </a:rPr>
                <a:t>v</a:t>
              </a:r>
              <a:r>
                <a:rPr sz="800" spc="0" dirty="0" smtClean="0">
                  <a:solidFill>
                    <a:schemeClr val="bg1"/>
                  </a:solidFill>
                  <a:latin typeface="Arial"/>
                  <a:cs typeface="Arial"/>
                </a:rPr>
                <a:t>ice</a:t>
              </a:r>
              <a:endParaRPr sz="800" dirty="0">
                <a:solidFill>
                  <a:schemeClr val="bg1"/>
                </a:solidFill>
                <a:latin typeface="Arial"/>
                <a:cs typeface="Arial"/>
              </a:endParaRPr>
            </a:p>
          </p:txBody>
        </p:sp>
        <p:sp>
          <p:nvSpPr>
            <p:cNvPr id="96" name="object 35"/>
            <p:cNvSpPr txBox="1"/>
            <p:nvPr/>
          </p:nvSpPr>
          <p:spPr>
            <a:xfrm>
              <a:off x="5205978" y="4210315"/>
              <a:ext cx="818887" cy="296321"/>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97" name="object 36"/>
            <p:cNvSpPr txBox="1"/>
            <p:nvPr/>
          </p:nvSpPr>
          <p:spPr>
            <a:xfrm>
              <a:off x="3912243" y="4162204"/>
              <a:ext cx="594361" cy="231360"/>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98" name="object 37"/>
            <p:cNvSpPr txBox="1"/>
            <p:nvPr/>
          </p:nvSpPr>
          <p:spPr>
            <a:xfrm>
              <a:off x="3362644" y="4508415"/>
              <a:ext cx="889575" cy="196039"/>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99" name="object 38"/>
            <p:cNvSpPr txBox="1"/>
            <p:nvPr/>
          </p:nvSpPr>
          <p:spPr>
            <a:xfrm>
              <a:off x="4302844" y="4508412"/>
              <a:ext cx="1113016" cy="196407"/>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grpSp>
      <p:grpSp>
        <p:nvGrpSpPr>
          <p:cNvPr id="100" name="Group 99"/>
          <p:cNvGrpSpPr/>
          <p:nvPr/>
        </p:nvGrpSpPr>
        <p:grpSpPr>
          <a:xfrm>
            <a:off x="7878106" y="3011295"/>
            <a:ext cx="1113494" cy="1332105"/>
            <a:chOff x="3324200" y="4109590"/>
            <a:chExt cx="3054846" cy="2903696"/>
          </a:xfrm>
        </p:grpSpPr>
        <p:sp>
          <p:nvSpPr>
            <p:cNvPr id="101" name="object 4"/>
            <p:cNvSpPr/>
            <p:nvPr/>
          </p:nvSpPr>
          <p:spPr>
            <a:xfrm>
              <a:off x="359321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102" name="object 5"/>
            <p:cNvSpPr/>
            <p:nvPr/>
          </p:nvSpPr>
          <p:spPr>
            <a:xfrm>
              <a:off x="358687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103" name="object 6"/>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104" name="object 7"/>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105" name="object 8"/>
            <p:cNvSpPr/>
            <p:nvPr/>
          </p:nvSpPr>
          <p:spPr>
            <a:xfrm>
              <a:off x="5180012" y="4819235"/>
              <a:ext cx="381000" cy="1132838"/>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endParaRPr/>
            </a:p>
          </p:txBody>
        </p:sp>
        <p:sp>
          <p:nvSpPr>
            <p:cNvPr id="106" name="object 9"/>
            <p:cNvSpPr/>
            <p:nvPr/>
          </p:nvSpPr>
          <p:spPr>
            <a:xfrm>
              <a:off x="5180012" y="4819235"/>
              <a:ext cx="381000" cy="1135126"/>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endParaRPr/>
            </a:p>
          </p:txBody>
        </p:sp>
        <p:sp>
          <p:nvSpPr>
            <p:cNvPr id="107" name="object 10"/>
            <p:cNvSpPr/>
            <p:nvPr/>
          </p:nvSpPr>
          <p:spPr>
            <a:xfrm>
              <a:off x="3750573" y="5954360"/>
              <a:ext cx="127000" cy="531876"/>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108" name="object 11"/>
            <p:cNvSpPr/>
            <p:nvPr/>
          </p:nvSpPr>
          <p:spPr>
            <a:xfrm>
              <a:off x="4252223" y="5954360"/>
              <a:ext cx="126999" cy="531876"/>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109" name="object 12"/>
            <p:cNvSpPr/>
            <p:nvPr/>
          </p:nvSpPr>
          <p:spPr>
            <a:xfrm>
              <a:off x="5344859" y="5954360"/>
              <a:ext cx="127000" cy="531876"/>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chemeClr val="tx1"/>
            </a:solidFill>
          </p:spPr>
          <p:txBody>
            <a:bodyPr wrap="square" lIns="0" tIns="0" rIns="0" bIns="0" rtlCol="0">
              <a:noAutofit/>
            </a:bodyPr>
            <a:lstStyle/>
            <a:p>
              <a:endParaRPr/>
            </a:p>
          </p:txBody>
        </p:sp>
        <p:sp>
          <p:nvSpPr>
            <p:cNvPr id="110" name="object 31"/>
            <p:cNvSpPr/>
            <p:nvPr/>
          </p:nvSpPr>
          <p:spPr>
            <a:xfrm>
              <a:off x="3538737" y="6461598"/>
              <a:ext cx="2174675" cy="551688"/>
            </a:xfrm>
            <a:prstGeom prst="rect">
              <a:avLst/>
            </a:prstGeom>
            <a:blipFill>
              <a:blip r:embed="rId2" cstate="print"/>
              <a:stretch>
                <a:fillRect/>
              </a:stretch>
            </a:blipFill>
          </p:spPr>
          <p:txBody>
            <a:bodyPr wrap="square" lIns="0" tIns="0" rIns="0" bIns="0" rtlCol="0">
              <a:noAutofit/>
            </a:bodyPr>
            <a:lstStyle/>
            <a:p>
              <a:endParaRPr/>
            </a:p>
          </p:txBody>
        </p:sp>
        <p:sp>
          <p:nvSpPr>
            <p:cNvPr id="111" name="object 32"/>
            <p:cNvSpPr/>
            <p:nvPr/>
          </p:nvSpPr>
          <p:spPr>
            <a:xfrm>
              <a:off x="3586871" y="6488522"/>
              <a:ext cx="2126541" cy="457200"/>
            </a:xfrm>
            <a:prstGeom prst="rect">
              <a:avLst/>
            </a:prstGeom>
            <a:solidFill>
              <a:schemeClr val="tx1"/>
            </a:solidFill>
          </p:spPr>
          <p:txBody>
            <a:bodyPr wrap="square" lIns="0" tIns="0" rIns="0" bIns="0" rtlCol="0">
              <a:noAutofit/>
            </a:bodyPr>
            <a:lstStyle/>
            <a:p>
              <a:endParaRPr/>
            </a:p>
          </p:txBody>
        </p:sp>
        <p:sp>
          <p:nvSpPr>
            <p:cNvPr id="112" name="object 34"/>
            <p:cNvSpPr txBox="1"/>
            <p:nvPr/>
          </p:nvSpPr>
          <p:spPr>
            <a:xfrm>
              <a:off x="4079875" y="6633207"/>
              <a:ext cx="1559603" cy="380079"/>
            </a:xfrm>
            <a:prstGeom prst="rect">
              <a:avLst/>
            </a:prstGeom>
          </p:spPr>
          <p:txBody>
            <a:bodyPr vert="horz" wrap="square" lIns="0" tIns="0" rIns="0" bIns="0" rtlCol="0">
              <a:noAutofit/>
            </a:bodyPr>
            <a:lstStyle/>
            <a:p>
              <a:pPr marL="12700">
                <a:lnSpc>
                  <a:spcPct val="100000"/>
                </a:lnSpc>
              </a:pPr>
              <a:r>
                <a:rPr sz="800" dirty="0" smtClean="0">
                  <a:solidFill>
                    <a:schemeClr val="bg1"/>
                  </a:solidFill>
                  <a:latin typeface="Arial"/>
                  <a:cs typeface="Arial"/>
                </a:rPr>
                <a:t>InfiniBand</a:t>
              </a:r>
              <a:r>
                <a:rPr sz="800" spc="-55" dirty="0" smtClean="0">
                  <a:solidFill>
                    <a:schemeClr val="bg1"/>
                  </a:solidFill>
                  <a:latin typeface="Arial"/>
                  <a:cs typeface="Arial"/>
                </a:rPr>
                <a:t> </a:t>
              </a:r>
              <a:r>
                <a:rPr sz="800" spc="-10" dirty="0" smtClean="0">
                  <a:solidFill>
                    <a:schemeClr val="bg1"/>
                  </a:solidFill>
                  <a:latin typeface="Arial"/>
                  <a:cs typeface="Arial"/>
                </a:rPr>
                <a:t>D</a:t>
              </a:r>
              <a:r>
                <a:rPr sz="800" spc="0" dirty="0" smtClean="0">
                  <a:solidFill>
                    <a:schemeClr val="bg1"/>
                  </a:solidFill>
                  <a:latin typeface="Arial"/>
                  <a:cs typeface="Arial"/>
                </a:rPr>
                <a:t>e</a:t>
              </a:r>
              <a:r>
                <a:rPr sz="800" spc="-20" dirty="0" smtClean="0">
                  <a:solidFill>
                    <a:schemeClr val="bg1"/>
                  </a:solidFill>
                  <a:latin typeface="Arial"/>
                  <a:cs typeface="Arial"/>
                </a:rPr>
                <a:t>v</a:t>
              </a:r>
              <a:r>
                <a:rPr sz="800" spc="0" dirty="0" smtClean="0">
                  <a:solidFill>
                    <a:schemeClr val="bg1"/>
                  </a:solidFill>
                  <a:latin typeface="Arial"/>
                  <a:cs typeface="Arial"/>
                </a:rPr>
                <a:t>ice</a:t>
              </a:r>
              <a:endParaRPr sz="800" dirty="0">
                <a:solidFill>
                  <a:schemeClr val="bg1"/>
                </a:solidFill>
                <a:latin typeface="Arial"/>
                <a:cs typeface="Arial"/>
              </a:endParaRPr>
            </a:p>
          </p:txBody>
        </p:sp>
        <p:sp>
          <p:nvSpPr>
            <p:cNvPr id="113" name="object 35"/>
            <p:cNvSpPr txBox="1"/>
            <p:nvPr/>
          </p:nvSpPr>
          <p:spPr>
            <a:xfrm>
              <a:off x="5205979" y="4109590"/>
              <a:ext cx="1173067" cy="358391"/>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114" name="object 36"/>
            <p:cNvSpPr txBox="1"/>
            <p:nvPr/>
          </p:nvSpPr>
          <p:spPr>
            <a:xfrm>
              <a:off x="3912243" y="4109593"/>
              <a:ext cx="663967" cy="179192"/>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115" name="object 37"/>
            <p:cNvSpPr txBox="1"/>
            <p:nvPr/>
          </p:nvSpPr>
          <p:spPr>
            <a:xfrm>
              <a:off x="3324200" y="4467984"/>
              <a:ext cx="821842" cy="11515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116" name="object 38"/>
            <p:cNvSpPr txBox="1"/>
            <p:nvPr/>
          </p:nvSpPr>
          <p:spPr>
            <a:xfrm>
              <a:off x="4116078" y="4493974"/>
              <a:ext cx="848562" cy="196399"/>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grpSp>
      <p:grpSp>
        <p:nvGrpSpPr>
          <p:cNvPr id="117" name="Group 116"/>
          <p:cNvGrpSpPr/>
          <p:nvPr/>
        </p:nvGrpSpPr>
        <p:grpSpPr>
          <a:xfrm>
            <a:off x="6595926" y="5513070"/>
            <a:ext cx="947874" cy="1192530"/>
            <a:chOff x="2932152" y="4009723"/>
            <a:chExt cx="2919772" cy="3003563"/>
          </a:xfrm>
        </p:grpSpPr>
        <p:sp>
          <p:nvSpPr>
            <p:cNvPr id="118" name="object 4"/>
            <p:cNvSpPr/>
            <p:nvPr/>
          </p:nvSpPr>
          <p:spPr>
            <a:xfrm>
              <a:off x="359321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119" name="object 5"/>
            <p:cNvSpPr/>
            <p:nvPr/>
          </p:nvSpPr>
          <p:spPr>
            <a:xfrm>
              <a:off x="3586871"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120" name="object 6"/>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endParaRPr/>
            </a:p>
          </p:txBody>
        </p:sp>
        <p:sp>
          <p:nvSpPr>
            <p:cNvPr id="121" name="object 7"/>
            <p:cNvSpPr/>
            <p:nvPr/>
          </p:nvSpPr>
          <p:spPr>
            <a:xfrm>
              <a:off x="4099823" y="4887560"/>
              <a:ext cx="381000" cy="1066800"/>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endParaRPr/>
            </a:p>
          </p:txBody>
        </p:sp>
        <p:sp>
          <p:nvSpPr>
            <p:cNvPr id="122" name="object 8"/>
            <p:cNvSpPr/>
            <p:nvPr/>
          </p:nvSpPr>
          <p:spPr>
            <a:xfrm>
              <a:off x="5180012" y="4819235"/>
              <a:ext cx="381000" cy="1132838"/>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endParaRPr/>
            </a:p>
          </p:txBody>
        </p:sp>
        <p:sp>
          <p:nvSpPr>
            <p:cNvPr id="123" name="object 9"/>
            <p:cNvSpPr/>
            <p:nvPr/>
          </p:nvSpPr>
          <p:spPr>
            <a:xfrm>
              <a:off x="5180012" y="4819235"/>
              <a:ext cx="381000" cy="1135126"/>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endParaRPr/>
            </a:p>
          </p:txBody>
        </p:sp>
        <p:sp>
          <p:nvSpPr>
            <p:cNvPr id="124" name="object 10"/>
            <p:cNvSpPr/>
            <p:nvPr/>
          </p:nvSpPr>
          <p:spPr>
            <a:xfrm>
              <a:off x="3750573" y="5954360"/>
              <a:ext cx="127000" cy="531876"/>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125" name="object 11"/>
            <p:cNvSpPr/>
            <p:nvPr/>
          </p:nvSpPr>
          <p:spPr>
            <a:xfrm>
              <a:off x="4252223" y="5954360"/>
              <a:ext cx="126999" cy="531876"/>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chemeClr val="tx1"/>
            </a:solidFill>
          </p:spPr>
          <p:txBody>
            <a:bodyPr wrap="square" lIns="0" tIns="0" rIns="0" bIns="0" rtlCol="0">
              <a:noAutofit/>
            </a:bodyPr>
            <a:lstStyle/>
            <a:p>
              <a:endParaRPr/>
            </a:p>
          </p:txBody>
        </p:sp>
        <p:sp>
          <p:nvSpPr>
            <p:cNvPr id="126" name="object 12"/>
            <p:cNvSpPr/>
            <p:nvPr/>
          </p:nvSpPr>
          <p:spPr>
            <a:xfrm>
              <a:off x="5344859" y="5954360"/>
              <a:ext cx="127000" cy="531876"/>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chemeClr val="tx1"/>
            </a:solidFill>
          </p:spPr>
          <p:txBody>
            <a:bodyPr wrap="square" lIns="0" tIns="0" rIns="0" bIns="0" rtlCol="0">
              <a:noAutofit/>
            </a:bodyPr>
            <a:lstStyle/>
            <a:p>
              <a:endParaRPr/>
            </a:p>
          </p:txBody>
        </p:sp>
        <p:sp>
          <p:nvSpPr>
            <p:cNvPr id="127" name="object 31"/>
            <p:cNvSpPr/>
            <p:nvPr/>
          </p:nvSpPr>
          <p:spPr>
            <a:xfrm>
              <a:off x="3538737" y="6461598"/>
              <a:ext cx="2174675" cy="551688"/>
            </a:xfrm>
            <a:prstGeom prst="rect">
              <a:avLst/>
            </a:prstGeom>
            <a:blipFill>
              <a:blip r:embed="rId2" cstate="print"/>
              <a:stretch>
                <a:fillRect/>
              </a:stretch>
            </a:blipFill>
          </p:spPr>
          <p:txBody>
            <a:bodyPr wrap="square" lIns="0" tIns="0" rIns="0" bIns="0" rtlCol="0">
              <a:noAutofit/>
            </a:bodyPr>
            <a:lstStyle/>
            <a:p>
              <a:endParaRPr/>
            </a:p>
          </p:txBody>
        </p:sp>
        <p:sp>
          <p:nvSpPr>
            <p:cNvPr id="128" name="object 32"/>
            <p:cNvSpPr/>
            <p:nvPr/>
          </p:nvSpPr>
          <p:spPr>
            <a:xfrm>
              <a:off x="3586871" y="6488522"/>
              <a:ext cx="2126541" cy="457200"/>
            </a:xfrm>
            <a:prstGeom prst="rect">
              <a:avLst/>
            </a:prstGeom>
            <a:solidFill>
              <a:schemeClr val="tx1"/>
            </a:solidFill>
          </p:spPr>
          <p:txBody>
            <a:bodyPr wrap="square" lIns="0" tIns="0" rIns="0" bIns="0" rtlCol="0">
              <a:noAutofit/>
            </a:bodyPr>
            <a:lstStyle/>
            <a:p>
              <a:endParaRPr/>
            </a:p>
          </p:txBody>
        </p:sp>
        <p:sp>
          <p:nvSpPr>
            <p:cNvPr id="129" name="object 34"/>
            <p:cNvSpPr txBox="1"/>
            <p:nvPr/>
          </p:nvSpPr>
          <p:spPr>
            <a:xfrm>
              <a:off x="4079873" y="6633207"/>
              <a:ext cx="1555068" cy="255328"/>
            </a:xfrm>
            <a:prstGeom prst="rect">
              <a:avLst/>
            </a:prstGeom>
          </p:spPr>
          <p:txBody>
            <a:bodyPr vert="horz" wrap="square" lIns="0" tIns="0" rIns="0" bIns="0" rtlCol="0">
              <a:noAutofit/>
            </a:bodyPr>
            <a:lstStyle/>
            <a:p>
              <a:pPr marL="12700">
                <a:lnSpc>
                  <a:spcPct val="100000"/>
                </a:lnSpc>
              </a:pPr>
              <a:r>
                <a:rPr sz="800" dirty="0" smtClean="0">
                  <a:solidFill>
                    <a:schemeClr val="bg1"/>
                  </a:solidFill>
                  <a:latin typeface="Arial"/>
                  <a:cs typeface="Arial"/>
                </a:rPr>
                <a:t>InfiniBand</a:t>
              </a:r>
              <a:r>
                <a:rPr sz="800" spc="-55" dirty="0" smtClean="0">
                  <a:solidFill>
                    <a:schemeClr val="bg1"/>
                  </a:solidFill>
                  <a:latin typeface="Arial"/>
                  <a:cs typeface="Arial"/>
                </a:rPr>
                <a:t> </a:t>
              </a:r>
              <a:r>
                <a:rPr sz="800" spc="-10" dirty="0" smtClean="0">
                  <a:solidFill>
                    <a:schemeClr val="bg1"/>
                  </a:solidFill>
                  <a:latin typeface="Arial"/>
                  <a:cs typeface="Arial"/>
                </a:rPr>
                <a:t>D</a:t>
              </a:r>
              <a:r>
                <a:rPr sz="800" spc="0" dirty="0" smtClean="0">
                  <a:solidFill>
                    <a:schemeClr val="bg1"/>
                  </a:solidFill>
                  <a:latin typeface="Arial"/>
                  <a:cs typeface="Arial"/>
                </a:rPr>
                <a:t>e</a:t>
              </a:r>
              <a:r>
                <a:rPr sz="800" spc="-20" dirty="0" smtClean="0">
                  <a:solidFill>
                    <a:schemeClr val="bg1"/>
                  </a:solidFill>
                  <a:latin typeface="Arial"/>
                  <a:cs typeface="Arial"/>
                </a:rPr>
                <a:t>v</a:t>
              </a:r>
              <a:r>
                <a:rPr sz="800" spc="0" dirty="0" smtClean="0">
                  <a:solidFill>
                    <a:schemeClr val="bg1"/>
                  </a:solidFill>
                  <a:latin typeface="Arial"/>
                  <a:cs typeface="Arial"/>
                </a:rPr>
                <a:t>ice</a:t>
              </a:r>
              <a:endParaRPr sz="800" dirty="0">
                <a:solidFill>
                  <a:schemeClr val="bg1"/>
                </a:solidFill>
                <a:latin typeface="Arial"/>
                <a:cs typeface="Arial"/>
              </a:endParaRPr>
            </a:p>
          </p:txBody>
        </p:sp>
        <p:sp>
          <p:nvSpPr>
            <p:cNvPr id="130" name="object 35"/>
            <p:cNvSpPr txBox="1"/>
            <p:nvPr/>
          </p:nvSpPr>
          <p:spPr>
            <a:xfrm>
              <a:off x="5205980" y="4009723"/>
              <a:ext cx="645944" cy="189737"/>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131" name="object 36"/>
            <p:cNvSpPr txBox="1"/>
            <p:nvPr/>
          </p:nvSpPr>
          <p:spPr>
            <a:xfrm>
              <a:off x="3912242" y="4009723"/>
              <a:ext cx="642515" cy="115150"/>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132" name="object 37"/>
            <p:cNvSpPr txBox="1"/>
            <p:nvPr/>
          </p:nvSpPr>
          <p:spPr>
            <a:xfrm>
              <a:off x="2932152" y="4446247"/>
              <a:ext cx="966120" cy="184186"/>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133" name="object 38"/>
            <p:cNvSpPr txBox="1"/>
            <p:nvPr/>
          </p:nvSpPr>
          <p:spPr>
            <a:xfrm>
              <a:off x="4116079" y="4455524"/>
              <a:ext cx="922493" cy="17491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grpSp>
    </p:spTree>
    <p:extLst>
      <p:ext uri="{BB962C8B-B14F-4D97-AF65-F5344CB8AC3E}">
        <p14:creationId xmlns:p14="http://schemas.microsoft.com/office/powerpoint/2010/main" val="2711146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8"/>
                                        </p:tgtEl>
                                        <p:attrNameLst>
                                          <p:attrName>style.visibility</p:attrName>
                                        </p:attrNameLst>
                                      </p:cBhvr>
                                      <p:to>
                                        <p:strVal val="visible"/>
                                      </p:to>
                                    </p:set>
                                    <p:animEffect transition="in" filter="fade">
                                      <p:cBhvr>
                                        <p:cTn id="21" dur="500"/>
                                        <p:tgtEl>
                                          <p:spTgt spid="78"/>
                                        </p:tgtEl>
                                      </p:cBhvr>
                                    </p:animEffec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1"/>
                                        </p:tgtEl>
                                        <p:attrNameLst>
                                          <p:attrName>style.visibility</p:attrName>
                                        </p:attrNameLst>
                                      </p:cBhvr>
                                      <p:to>
                                        <p:strVal val="visible"/>
                                      </p:to>
                                    </p:set>
                                    <p:animEffect transition="in" filter="fade">
                                      <p:cBhvr>
                                        <p:cTn id="29" dur="500"/>
                                        <p:tgtEl>
                                          <p:spTgt spid="81"/>
                                        </p:tgtEl>
                                      </p:cBhvr>
                                    </p:animEffect>
                                  </p:childTnLst>
                                </p:cTn>
                              </p:par>
                              <p:par>
                                <p:cTn id="30" presetID="10" presetClass="entr" presetSubtype="0" fill="hold" nodeType="withEffect">
                                  <p:stCondLst>
                                    <p:cond delay="0"/>
                                  </p:stCondLst>
                                  <p:childTnLst>
                                    <p:set>
                                      <p:cBhvr>
                                        <p:cTn id="31" dur="1" fill="hold">
                                          <p:stCondLst>
                                            <p:cond delay="0"/>
                                          </p:stCondLst>
                                        </p:cTn>
                                        <p:tgtEl>
                                          <p:spTgt spid="43"/>
                                        </p:tgtEl>
                                        <p:attrNameLst>
                                          <p:attrName>style.visibility</p:attrName>
                                        </p:attrNameLst>
                                      </p:cBhvr>
                                      <p:to>
                                        <p:strVal val="visible"/>
                                      </p:to>
                                    </p:set>
                                    <p:animEffect transition="in" filter="fade">
                                      <p:cBhvr>
                                        <p:cTn id="32" dur="500"/>
                                        <p:tgtEl>
                                          <p:spTgt spid="4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2"/>
                                        </p:tgtEl>
                                        <p:attrNameLst>
                                          <p:attrName>style.visibility</p:attrName>
                                        </p:attrNameLst>
                                      </p:cBhvr>
                                      <p:to>
                                        <p:strVal val="visible"/>
                                      </p:to>
                                    </p:set>
                                    <p:animEffect transition="in" filter="fade">
                                      <p:cBhvr>
                                        <p:cTn id="35" dur="500"/>
                                        <p:tgtEl>
                                          <p:spTgt spid="82"/>
                                        </p:tgtEl>
                                      </p:cBhvr>
                                    </p:animEffect>
                                  </p:childTnLst>
                                </p:cTn>
                              </p:par>
                              <p:par>
                                <p:cTn id="36" presetID="10" presetClass="entr" presetSubtype="0" fill="hold" nodeType="withEffect">
                                  <p:stCondLst>
                                    <p:cond delay="0"/>
                                  </p:stCondLst>
                                  <p:childTnLst>
                                    <p:set>
                                      <p:cBhvr>
                                        <p:cTn id="37" dur="1" fill="hold">
                                          <p:stCondLst>
                                            <p:cond delay="0"/>
                                          </p:stCondLst>
                                        </p:cTn>
                                        <p:tgtEl>
                                          <p:spTgt spid="32"/>
                                        </p:tgtEl>
                                        <p:attrNameLst>
                                          <p:attrName>style.visibility</p:attrName>
                                        </p:attrNameLst>
                                      </p:cBhvr>
                                      <p:to>
                                        <p:strVal val="visible"/>
                                      </p:to>
                                    </p:set>
                                    <p:animEffect transition="in" filter="fade">
                                      <p:cBhvr>
                                        <p:cTn id="38" dur="500"/>
                                        <p:tgtEl>
                                          <p:spTgt spid="32"/>
                                        </p:tgtEl>
                                      </p:cBhvr>
                                    </p:animEffect>
                                  </p:childTnLst>
                                </p:cTn>
                              </p:par>
                              <p:par>
                                <p:cTn id="39" presetID="23" presetClass="entr" presetSubtype="16" fill="hold" nodeType="with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p:cTn id="41" dur="500" fill="hold"/>
                                        <p:tgtEl>
                                          <p:spTgt spid="8"/>
                                        </p:tgtEl>
                                        <p:attrNameLst>
                                          <p:attrName>ppt_w</p:attrName>
                                        </p:attrNameLst>
                                      </p:cBhvr>
                                      <p:tavLst>
                                        <p:tav tm="0">
                                          <p:val>
                                            <p:fltVal val="0"/>
                                          </p:val>
                                        </p:tav>
                                        <p:tav tm="100000">
                                          <p:val>
                                            <p:strVal val="#ppt_w"/>
                                          </p:val>
                                        </p:tav>
                                      </p:tavLst>
                                    </p:anim>
                                    <p:anim calcmode="lin" valueType="num">
                                      <p:cBhvr>
                                        <p:cTn id="42" dur="500" fill="hold"/>
                                        <p:tgtEl>
                                          <p:spTgt spid="8"/>
                                        </p:tgtEl>
                                        <p:attrNameLst>
                                          <p:attrName>ppt_h</p:attrName>
                                        </p:attrNameLst>
                                      </p:cBhvr>
                                      <p:tavLst>
                                        <p:tav tm="0">
                                          <p:val>
                                            <p:fltVal val="0"/>
                                          </p:val>
                                        </p:tav>
                                        <p:tav tm="100000">
                                          <p:val>
                                            <p:strVal val="#ppt_h"/>
                                          </p:val>
                                        </p:tav>
                                      </p:tavLst>
                                    </p:anim>
                                  </p:childTnLst>
                                </p:cTn>
                              </p:par>
                              <p:par>
                                <p:cTn id="43" presetID="23" presetClass="entr" presetSubtype="16" fill="hold" nodeType="withEffect">
                                  <p:stCondLst>
                                    <p:cond delay="0"/>
                                  </p:stCondLst>
                                  <p:childTnLst>
                                    <p:set>
                                      <p:cBhvr>
                                        <p:cTn id="44" dur="1" fill="hold">
                                          <p:stCondLst>
                                            <p:cond delay="0"/>
                                          </p:stCondLst>
                                        </p:cTn>
                                        <p:tgtEl>
                                          <p:spTgt spid="61"/>
                                        </p:tgtEl>
                                        <p:attrNameLst>
                                          <p:attrName>style.visibility</p:attrName>
                                        </p:attrNameLst>
                                      </p:cBhvr>
                                      <p:to>
                                        <p:strVal val="visible"/>
                                      </p:to>
                                    </p:set>
                                    <p:anim calcmode="lin" valueType="num">
                                      <p:cBhvr>
                                        <p:cTn id="45" dur="500" fill="hold"/>
                                        <p:tgtEl>
                                          <p:spTgt spid="61"/>
                                        </p:tgtEl>
                                        <p:attrNameLst>
                                          <p:attrName>ppt_w</p:attrName>
                                        </p:attrNameLst>
                                      </p:cBhvr>
                                      <p:tavLst>
                                        <p:tav tm="0">
                                          <p:val>
                                            <p:fltVal val="0"/>
                                          </p:val>
                                        </p:tav>
                                        <p:tav tm="100000">
                                          <p:val>
                                            <p:strVal val="#ppt_w"/>
                                          </p:val>
                                        </p:tav>
                                      </p:tavLst>
                                    </p:anim>
                                    <p:anim calcmode="lin" valueType="num">
                                      <p:cBhvr>
                                        <p:cTn id="46" dur="500" fill="hold"/>
                                        <p:tgtEl>
                                          <p:spTgt spid="61"/>
                                        </p:tgtEl>
                                        <p:attrNameLst>
                                          <p:attrName>ppt_h</p:attrName>
                                        </p:attrNameLst>
                                      </p:cBhvr>
                                      <p:tavLst>
                                        <p:tav tm="0">
                                          <p:val>
                                            <p:fltVal val="0"/>
                                          </p:val>
                                        </p:tav>
                                        <p:tav tm="100000">
                                          <p:val>
                                            <p:strVal val="#ppt_h"/>
                                          </p:val>
                                        </p:tav>
                                      </p:tavLst>
                                    </p:anim>
                                  </p:childTnLst>
                                </p:cTn>
                              </p:par>
                              <p:par>
                                <p:cTn id="47" presetID="23" presetClass="entr" presetSubtype="16" fill="hold" nodeType="withEffect">
                                  <p:stCondLst>
                                    <p:cond delay="0"/>
                                  </p:stCondLst>
                                  <p:childTnLst>
                                    <p:set>
                                      <p:cBhvr>
                                        <p:cTn id="48" dur="1" fill="hold">
                                          <p:stCondLst>
                                            <p:cond delay="0"/>
                                          </p:stCondLst>
                                        </p:cTn>
                                        <p:tgtEl>
                                          <p:spTgt spid="44"/>
                                        </p:tgtEl>
                                        <p:attrNameLst>
                                          <p:attrName>style.visibility</p:attrName>
                                        </p:attrNameLst>
                                      </p:cBhvr>
                                      <p:to>
                                        <p:strVal val="visible"/>
                                      </p:to>
                                    </p:set>
                                    <p:anim calcmode="lin" valueType="num">
                                      <p:cBhvr>
                                        <p:cTn id="49" dur="500" fill="hold"/>
                                        <p:tgtEl>
                                          <p:spTgt spid="44"/>
                                        </p:tgtEl>
                                        <p:attrNameLst>
                                          <p:attrName>ppt_w</p:attrName>
                                        </p:attrNameLst>
                                      </p:cBhvr>
                                      <p:tavLst>
                                        <p:tav tm="0">
                                          <p:val>
                                            <p:fltVal val="0"/>
                                          </p:val>
                                        </p:tav>
                                        <p:tav tm="100000">
                                          <p:val>
                                            <p:strVal val="#ppt_w"/>
                                          </p:val>
                                        </p:tav>
                                      </p:tavLst>
                                    </p:anim>
                                    <p:anim calcmode="lin" valueType="num">
                                      <p:cBhvr>
                                        <p:cTn id="50" dur="500" fill="hold"/>
                                        <p:tgtEl>
                                          <p:spTgt spid="44"/>
                                        </p:tgtEl>
                                        <p:attrNameLst>
                                          <p:attrName>ppt_h</p:attrName>
                                        </p:attrNameLst>
                                      </p:cBhvr>
                                      <p:tavLst>
                                        <p:tav tm="0">
                                          <p:val>
                                            <p:fltVal val="0"/>
                                          </p:val>
                                        </p:tav>
                                        <p:tav tm="100000">
                                          <p:val>
                                            <p:strVal val="#ppt_h"/>
                                          </p:val>
                                        </p:tav>
                                      </p:tavLst>
                                    </p:anim>
                                  </p:childTnLst>
                                </p:cTn>
                              </p:par>
                              <p:par>
                                <p:cTn id="51" presetID="23" presetClass="entr" presetSubtype="16" fill="hold" nodeType="withEffect">
                                  <p:stCondLst>
                                    <p:cond delay="0"/>
                                  </p:stCondLst>
                                  <p:childTnLst>
                                    <p:set>
                                      <p:cBhvr>
                                        <p:cTn id="52" dur="1" fill="hold">
                                          <p:stCondLst>
                                            <p:cond delay="0"/>
                                          </p:stCondLst>
                                        </p:cTn>
                                        <p:tgtEl>
                                          <p:spTgt spid="117"/>
                                        </p:tgtEl>
                                        <p:attrNameLst>
                                          <p:attrName>style.visibility</p:attrName>
                                        </p:attrNameLst>
                                      </p:cBhvr>
                                      <p:to>
                                        <p:strVal val="visible"/>
                                      </p:to>
                                    </p:set>
                                    <p:anim calcmode="lin" valueType="num">
                                      <p:cBhvr>
                                        <p:cTn id="53" dur="500" fill="hold"/>
                                        <p:tgtEl>
                                          <p:spTgt spid="117"/>
                                        </p:tgtEl>
                                        <p:attrNameLst>
                                          <p:attrName>ppt_w</p:attrName>
                                        </p:attrNameLst>
                                      </p:cBhvr>
                                      <p:tavLst>
                                        <p:tav tm="0">
                                          <p:val>
                                            <p:fltVal val="0"/>
                                          </p:val>
                                        </p:tav>
                                        <p:tav tm="100000">
                                          <p:val>
                                            <p:strVal val="#ppt_w"/>
                                          </p:val>
                                        </p:tav>
                                      </p:tavLst>
                                    </p:anim>
                                    <p:anim calcmode="lin" valueType="num">
                                      <p:cBhvr>
                                        <p:cTn id="54" dur="500" fill="hold"/>
                                        <p:tgtEl>
                                          <p:spTgt spid="117"/>
                                        </p:tgtEl>
                                        <p:attrNameLst>
                                          <p:attrName>ppt_h</p:attrName>
                                        </p:attrNameLst>
                                      </p:cBhvr>
                                      <p:tavLst>
                                        <p:tav tm="0">
                                          <p:val>
                                            <p:fltVal val="0"/>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500"/>
                                        <p:tgtEl>
                                          <p:spTgt spid="24"/>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79"/>
                                        </p:tgtEl>
                                        <p:attrNameLst>
                                          <p:attrName>style.visibility</p:attrName>
                                        </p:attrNameLst>
                                      </p:cBhvr>
                                      <p:to>
                                        <p:strVal val="visible"/>
                                      </p:to>
                                    </p:set>
                                    <p:animEffect transition="in" filter="fade">
                                      <p:cBhvr>
                                        <p:cTn id="62" dur="500"/>
                                        <p:tgtEl>
                                          <p:spTgt spid="7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80"/>
                                        </p:tgtEl>
                                        <p:attrNameLst>
                                          <p:attrName>style.visibility</p:attrName>
                                        </p:attrNameLst>
                                      </p:cBhvr>
                                      <p:to>
                                        <p:strVal val="visible"/>
                                      </p:to>
                                    </p:set>
                                    <p:animEffect transition="in" filter="fade">
                                      <p:cBhvr>
                                        <p:cTn id="67" dur="500"/>
                                        <p:tgtEl>
                                          <p:spTgt spid="80"/>
                                        </p:tgtEl>
                                      </p:cBhvr>
                                    </p:animEffect>
                                  </p:childTnLst>
                                </p:cTn>
                              </p:par>
                              <p:par>
                                <p:cTn id="68" presetID="10" presetClass="entr" presetSubtype="0" fill="hold" nodeType="with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fade">
                                      <p:cBhvr>
                                        <p:cTn id="70" dur="500"/>
                                        <p:tgtEl>
                                          <p:spTgt spid="26"/>
                                        </p:tgtEl>
                                      </p:cBhvr>
                                    </p:animEffect>
                                  </p:childTnLst>
                                </p:cTn>
                              </p:par>
                            </p:childTnLst>
                          </p:cTn>
                        </p:par>
                        <p:par>
                          <p:cTn id="71" fill="hold">
                            <p:stCondLst>
                              <p:cond delay="500"/>
                            </p:stCondLst>
                            <p:childTnLst>
                              <p:par>
                                <p:cTn id="72" presetID="10" presetClass="entr" presetSubtype="0" fill="hold" grpId="0" nodeType="afterEffect">
                                  <p:stCondLst>
                                    <p:cond delay="0"/>
                                  </p:stCondLst>
                                  <p:childTnLst>
                                    <p:set>
                                      <p:cBhvr>
                                        <p:cTn id="73" dur="1" fill="hold">
                                          <p:stCondLst>
                                            <p:cond delay="0"/>
                                          </p:stCondLst>
                                        </p:cTn>
                                        <p:tgtEl>
                                          <p:spTgt spid="4"/>
                                        </p:tgtEl>
                                        <p:attrNameLst>
                                          <p:attrName>style.visibility</p:attrName>
                                        </p:attrNameLst>
                                      </p:cBhvr>
                                      <p:to>
                                        <p:strVal val="visible"/>
                                      </p:to>
                                    </p:set>
                                    <p:animEffect transition="in" filter="fade">
                                      <p:cBhvr>
                                        <p:cTn id="74" dur="500"/>
                                        <p:tgtEl>
                                          <p:spTgt spid="4"/>
                                        </p:tgtEl>
                                      </p:cBhvr>
                                    </p:animEffect>
                                  </p:childTnLst>
                                </p:cTn>
                              </p:par>
                              <p:par>
                                <p:cTn id="75" presetID="23" presetClass="entr" presetSubtype="16" fill="hold" nodeType="withEffect">
                                  <p:stCondLst>
                                    <p:cond delay="0"/>
                                  </p:stCondLst>
                                  <p:childTnLst>
                                    <p:set>
                                      <p:cBhvr>
                                        <p:cTn id="76" dur="1" fill="hold">
                                          <p:stCondLst>
                                            <p:cond delay="0"/>
                                          </p:stCondLst>
                                        </p:cTn>
                                        <p:tgtEl>
                                          <p:spTgt spid="83"/>
                                        </p:tgtEl>
                                        <p:attrNameLst>
                                          <p:attrName>style.visibility</p:attrName>
                                        </p:attrNameLst>
                                      </p:cBhvr>
                                      <p:to>
                                        <p:strVal val="visible"/>
                                      </p:to>
                                    </p:set>
                                    <p:anim calcmode="lin" valueType="num">
                                      <p:cBhvr>
                                        <p:cTn id="77" dur="500" fill="hold"/>
                                        <p:tgtEl>
                                          <p:spTgt spid="83"/>
                                        </p:tgtEl>
                                        <p:attrNameLst>
                                          <p:attrName>ppt_w</p:attrName>
                                        </p:attrNameLst>
                                      </p:cBhvr>
                                      <p:tavLst>
                                        <p:tav tm="0">
                                          <p:val>
                                            <p:fltVal val="0"/>
                                          </p:val>
                                        </p:tav>
                                        <p:tav tm="100000">
                                          <p:val>
                                            <p:strVal val="#ppt_w"/>
                                          </p:val>
                                        </p:tav>
                                      </p:tavLst>
                                    </p:anim>
                                    <p:anim calcmode="lin" valueType="num">
                                      <p:cBhvr>
                                        <p:cTn id="78" dur="500" fill="hold"/>
                                        <p:tgtEl>
                                          <p:spTgt spid="83"/>
                                        </p:tgtEl>
                                        <p:attrNameLst>
                                          <p:attrName>ppt_h</p:attrName>
                                        </p:attrNameLst>
                                      </p:cBhvr>
                                      <p:tavLst>
                                        <p:tav tm="0">
                                          <p:val>
                                            <p:fltVal val="0"/>
                                          </p:val>
                                        </p:tav>
                                        <p:tav tm="100000">
                                          <p:val>
                                            <p:strVal val="#ppt_h"/>
                                          </p:val>
                                        </p:tav>
                                      </p:tavLst>
                                    </p:anim>
                                  </p:childTnLst>
                                </p:cTn>
                              </p:par>
                              <p:par>
                                <p:cTn id="79" presetID="23" presetClass="entr" presetSubtype="16" fill="hold" nodeType="withEffect">
                                  <p:stCondLst>
                                    <p:cond delay="0"/>
                                  </p:stCondLst>
                                  <p:childTnLst>
                                    <p:set>
                                      <p:cBhvr>
                                        <p:cTn id="80" dur="1" fill="hold">
                                          <p:stCondLst>
                                            <p:cond delay="0"/>
                                          </p:stCondLst>
                                        </p:cTn>
                                        <p:tgtEl>
                                          <p:spTgt spid="100"/>
                                        </p:tgtEl>
                                        <p:attrNameLst>
                                          <p:attrName>style.visibility</p:attrName>
                                        </p:attrNameLst>
                                      </p:cBhvr>
                                      <p:to>
                                        <p:strVal val="visible"/>
                                      </p:to>
                                    </p:set>
                                    <p:anim calcmode="lin" valueType="num">
                                      <p:cBhvr>
                                        <p:cTn id="81" dur="500" fill="hold"/>
                                        <p:tgtEl>
                                          <p:spTgt spid="100"/>
                                        </p:tgtEl>
                                        <p:attrNameLst>
                                          <p:attrName>ppt_w</p:attrName>
                                        </p:attrNameLst>
                                      </p:cBhvr>
                                      <p:tavLst>
                                        <p:tav tm="0">
                                          <p:val>
                                            <p:fltVal val="0"/>
                                          </p:val>
                                        </p:tav>
                                        <p:tav tm="100000">
                                          <p:val>
                                            <p:strVal val="#ppt_w"/>
                                          </p:val>
                                        </p:tav>
                                      </p:tavLst>
                                    </p:anim>
                                    <p:anim calcmode="lin" valueType="num">
                                      <p:cBhvr>
                                        <p:cTn id="82" dur="500" fill="hold"/>
                                        <p:tgtEl>
                                          <p:spTgt spid="100"/>
                                        </p:tgtEl>
                                        <p:attrNameLst>
                                          <p:attrName>ppt_h</p:attrName>
                                        </p:attrNameLst>
                                      </p:cBhvr>
                                      <p:tavLst>
                                        <p:tav tm="0">
                                          <p:val>
                                            <p:fltVal val="0"/>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8"/>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p:bldP spid="78" grpId="0"/>
      <p:bldP spid="79" grpId="0"/>
      <p:bldP spid="80" grpId="0"/>
      <p:bldP spid="81" grpId="0"/>
      <p:bldP spid="8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Point to Point Communication</a:t>
            </a:r>
            <a:endParaRPr lang="en-US" dirty="0"/>
          </a:p>
        </p:txBody>
      </p:sp>
      <p:sp>
        <p:nvSpPr>
          <p:cNvPr id="5" name="Slide Number Placeholder 4"/>
          <p:cNvSpPr>
            <a:spLocks noGrp="1"/>
          </p:cNvSpPr>
          <p:nvPr>
            <p:ph type="sldNum" sz="quarter" idx="11"/>
          </p:nvPr>
        </p:nvSpPr>
        <p:spPr/>
        <p:txBody>
          <a:bodyPr/>
          <a:lstStyle/>
          <a:p>
            <a:pPr>
              <a:defRPr/>
            </a:pPr>
            <a:fld id="{C39F81EA-DDD3-46FA-912F-03828886C04B}" type="slidenum">
              <a:rPr lang="en-US" smtClean="0"/>
              <a:pPr>
                <a:defRPr/>
              </a:pPr>
              <a:t>13</a:t>
            </a:fld>
            <a:endParaRPr lang="en-US"/>
          </a:p>
        </p:txBody>
      </p:sp>
      <p:sp>
        <p:nvSpPr>
          <p:cNvPr id="328" name="Rounded Rectangle 327"/>
          <p:cNvSpPr/>
          <p:nvPr/>
        </p:nvSpPr>
        <p:spPr>
          <a:xfrm>
            <a:off x="1153377" y="1371599"/>
            <a:ext cx="2133600" cy="2745943"/>
          </a:xfrm>
          <a:prstGeom prst="roundRect">
            <a:avLst/>
          </a:prstGeom>
          <a:solidFill>
            <a:srgbClr val="56C5FF"/>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29" name="object 4"/>
          <p:cNvSpPr/>
          <p:nvPr/>
        </p:nvSpPr>
        <p:spPr>
          <a:xfrm>
            <a:off x="2297881" y="3425946"/>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0" name="object 5"/>
          <p:cNvSpPr/>
          <p:nvPr/>
        </p:nvSpPr>
        <p:spPr>
          <a:xfrm>
            <a:off x="2299165" y="3425946"/>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1" name="object 6"/>
          <p:cNvSpPr/>
          <p:nvPr/>
        </p:nvSpPr>
        <p:spPr>
          <a:xfrm>
            <a:off x="2635160" y="3425946"/>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2" name="object 7"/>
          <p:cNvSpPr/>
          <p:nvPr/>
        </p:nvSpPr>
        <p:spPr>
          <a:xfrm>
            <a:off x="2623165" y="3425946"/>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3" name="object 8"/>
          <p:cNvSpPr/>
          <p:nvPr/>
        </p:nvSpPr>
        <p:spPr>
          <a:xfrm>
            <a:off x="1610577" y="3384211"/>
            <a:ext cx="253652" cy="691970"/>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4" name="object 9"/>
          <p:cNvSpPr/>
          <p:nvPr/>
        </p:nvSpPr>
        <p:spPr>
          <a:xfrm>
            <a:off x="1615165" y="3384211"/>
            <a:ext cx="253652" cy="693367"/>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5" name="object 10"/>
          <p:cNvSpPr/>
          <p:nvPr/>
        </p:nvSpPr>
        <p:spPr>
          <a:xfrm>
            <a:off x="2402646" y="4077578"/>
            <a:ext cx="84551" cy="324885"/>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6" name="object 11"/>
          <p:cNvSpPr/>
          <p:nvPr/>
        </p:nvSpPr>
        <p:spPr>
          <a:xfrm>
            <a:off x="2736621" y="4077578"/>
            <a:ext cx="84550" cy="324885"/>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7" name="object 12"/>
          <p:cNvSpPr/>
          <p:nvPr/>
        </p:nvSpPr>
        <p:spPr>
          <a:xfrm>
            <a:off x="1720324" y="4077578"/>
            <a:ext cx="84551" cy="324885"/>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8" name="object 31"/>
          <p:cNvSpPr/>
          <p:nvPr/>
        </p:nvSpPr>
        <p:spPr>
          <a:xfrm>
            <a:off x="1534377" y="4387413"/>
            <a:ext cx="1447799" cy="336987"/>
          </a:xfrm>
          <a:prstGeom prst="rect">
            <a:avLst/>
          </a:prstGeom>
          <a:blipFill>
            <a:blip r:embed="rId2" cstate="print"/>
            <a:stretch>
              <a:fillRect/>
            </a:stretch>
          </a:blip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9" name="object 32"/>
          <p:cNvSpPr/>
          <p:nvPr/>
        </p:nvSpPr>
        <p:spPr>
          <a:xfrm>
            <a:off x="1566422" y="4403859"/>
            <a:ext cx="1415754" cy="279271"/>
          </a:xfrm>
          <a:prstGeom prst="rect">
            <a:avLst/>
          </a:pr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40" name="object 34"/>
          <p:cNvSpPr txBox="1"/>
          <p:nvPr/>
        </p:nvSpPr>
        <p:spPr>
          <a:xfrm>
            <a:off x="1762977" y="4465363"/>
            <a:ext cx="1119577" cy="182837"/>
          </a:xfrm>
          <a:prstGeom prst="rect">
            <a:avLst/>
          </a:prstGeom>
        </p:spPr>
        <p:txBody>
          <a:bodyPr vert="horz" wrap="square" lIns="0" tIns="0" rIns="0" bIns="0" rtlCol="0">
            <a:noAutofit/>
          </a:bodyPr>
          <a:lstStyle/>
          <a:p>
            <a:pPr marL="12700" marR="0" lvl="0" indent="0" algn="ctr" defTabSz="914400" eaLnBrk="1" fontAlgn="auto" latinLnBrk="0" hangingPunct="1">
              <a:lnSpc>
                <a:spcPct val="100000"/>
              </a:lnSpc>
              <a:spcBef>
                <a:spcPts val="0"/>
              </a:spcBef>
              <a:spcAft>
                <a:spcPts val="0"/>
              </a:spcAft>
              <a:buClrTx/>
              <a:buSzTx/>
              <a:buFontTx/>
              <a:buNone/>
              <a:tabLst/>
              <a:defRPr/>
            </a:pPr>
            <a:r>
              <a:rPr kumimoji="0" sz="900" b="0" i="0" u="none" strike="noStrike" kern="0" cap="none" spc="0" normalizeH="0" baseline="0" noProof="0" dirty="0" smtClean="0">
                <a:ln>
                  <a:noFill/>
                </a:ln>
                <a:solidFill>
                  <a:sysClr val="window" lastClr="FFFFFF"/>
                </a:solidFill>
                <a:effectLst/>
                <a:uLnTx/>
                <a:uFillTx/>
                <a:latin typeface="Arial"/>
                <a:cs typeface="Arial"/>
              </a:rPr>
              <a:t>InfiniBand</a:t>
            </a:r>
            <a:r>
              <a:rPr kumimoji="0" sz="900" b="0" i="0" u="none" strike="noStrike" kern="0" cap="none" spc="-55" normalizeH="0" baseline="0" noProof="0" dirty="0" smtClean="0">
                <a:ln>
                  <a:noFill/>
                </a:ln>
                <a:solidFill>
                  <a:sysClr val="window" lastClr="FFFFFF"/>
                </a:solidFill>
                <a:effectLst/>
                <a:uLnTx/>
                <a:uFillTx/>
                <a:latin typeface="Arial"/>
                <a:cs typeface="Arial"/>
              </a:rPr>
              <a:t> </a:t>
            </a:r>
            <a:r>
              <a:rPr kumimoji="0" sz="900" b="0" i="0" u="none" strike="noStrike" kern="0" cap="none" spc="-10" normalizeH="0" baseline="0" noProof="0" dirty="0" smtClean="0">
                <a:ln>
                  <a:noFill/>
                </a:ln>
                <a:solidFill>
                  <a:sysClr val="window" lastClr="FFFFFF"/>
                </a:solidFill>
                <a:effectLst/>
                <a:uLnTx/>
                <a:uFillTx/>
                <a:latin typeface="Arial"/>
                <a:cs typeface="Arial"/>
              </a:rPr>
              <a:t>D</a:t>
            </a:r>
            <a:r>
              <a:rPr kumimoji="0" sz="900" b="0" i="0" u="none" strike="noStrike" kern="0" cap="none" spc="0" normalizeH="0" baseline="0" noProof="0" dirty="0" smtClean="0">
                <a:ln>
                  <a:noFill/>
                </a:ln>
                <a:solidFill>
                  <a:sysClr val="window" lastClr="FFFFFF"/>
                </a:solidFill>
                <a:effectLst/>
                <a:uLnTx/>
                <a:uFillTx/>
                <a:latin typeface="Arial"/>
                <a:cs typeface="Arial"/>
              </a:rPr>
              <a:t>e</a:t>
            </a:r>
            <a:r>
              <a:rPr kumimoji="0" sz="900" b="0" i="0" u="none" strike="noStrike" kern="0" cap="none" spc="-20" normalizeH="0" baseline="0" noProof="0" dirty="0" smtClean="0">
                <a:ln>
                  <a:noFill/>
                </a:ln>
                <a:solidFill>
                  <a:sysClr val="window" lastClr="FFFFFF"/>
                </a:solidFill>
                <a:effectLst/>
                <a:uLnTx/>
                <a:uFillTx/>
                <a:latin typeface="Arial"/>
                <a:cs typeface="Arial"/>
              </a:rPr>
              <a:t>v</a:t>
            </a:r>
            <a:r>
              <a:rPr kumimoji="0" sz="900" b="0" i="0" u="none" strike="noStrike" kern="0" cap="none" spc="0" normalizeH="0" baseline="0" noProof="0" dirty="0" smtClean="0">
                <a:ln>
                  <a:noFill/>
                </a:ln>
                <a:solidFill>
                  <a:sysClr val="window" lastClr="FFFFFF"/>
                </a:solidFill>
                <a:effectLst/>
                <a:uLnTx/>
                <a:uFillTx/>
                <a:latin typeface="Arial"/>
                <a:cs typeface="Arial"/>
              </a:rPr>
              <a:t>ice</a:t>
            </a:r>
            <a:endParaRPr kumimoji="0" sz="900" b="0" i="0" u="none" strike="noStrike" kern="0" cap="none" spc="0" normalizeH="0" baseline="0" noProof="0" dirty="0">
              <a:ln>
                <a:noFill/>
              </a:ln>
              <a:solidFill>
                <a:sysClr val="window" lastClr="FFFFFF"/>
              </a:solidFill>
              <a:effectLst/>
              <a:uLnTx/>
              <a:uFillTx/>
              <a:latin typeface="Arial"/>
              <a:cs typeface="Arial"/>
            </a:endParaRPr>
          </a:p>
        </p:txBody>
      </p:sp>
      <p:sp>
        <p:nvSpPr>
          <p:cNvPr id="341" name="object 35"/>
          <p:cNvSpPr txBox="1"/>
          <p:nvPr/>
        </p:nvSpPr>
        <p:spPr>
          <a:xfrm>
            <a:off x="1619768" y="3149625"/>
            <a:ext cx="219409" cy="155538"/>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342" name="object 36"/>
          <p:cNvSpPr txBox="1"/>
          <p:nvPr/>
        </p:nvSpPr>
        <p:spPr>
          <a:xfrm>
            <a:off x="2510279" y="3124200"/>
            <a:ext cx="210954" cy="155538"/>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343" name="object 37"/>
          <p:cNvSpPr txBox="1"/>
          <p:nvPr/>
        </p:nvSpPr>
        <p:spPr>
          <a:xfrm>
            <a:off x="2284444" y="3265521"/>
            <a:ext cx="265489" cy="11869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344" name="object 38"/>
          <p:cNvSpPr txBox="1"/>
          <p:nvPr/>
        </p:nvSpPr>
        <p:spPr>
          <a:xfrm>
            <a:off x="2645983" y="3265521"/>
            <a:ext cx="259994" cy="11869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sp>
        <p:nvSpPr>
          <p:cNvPr id="345" name="Rectangle 344"/>
          <p:cNvSpPr/>
          <p:nvPr/>
        </p:nvSpPr>
        <p:spPr>
          <a:xfrm>
            <a:off x="1403981" y="1644989"/>
            <a:ext cx="711956" cy="412411"/>
          </a:xfrm>
          <a:prstGeom prst="rect">
            <a:avLst/>
          </a:prstGeom>
          <a:solidFill>
            <a:srgbClr val="DB30C7">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smtClean="0">
                <a:ln>
                  <a:noFill/>
                </a:ln>
                <a:solidFill>
                  <a:srgbClr val="000000"/>
                </a:solidFill>
                <a:effectLst/>
                <a:uLnTx/>
                <a:uFillTx/>
                <a:latin typeface="Corbel"/>
                <a:ea typeface="+mn-ea"/>
                <a:cs typeface="+mn-cs"/>
              </a:rPr>
              <a:t>Memory Segment</a:t>
            </a:r>
            <a:endParaRPr kumimoji="0" lang="en-GB" sz="1000" b="1" i="0" u="none" strike="noStrike" kern="0" cap="none" spc="0" normalizeH="0" baseline="0" noProof="0" dirty="0">
              <a:ln>
                <a:noFill/>
              </a:ln>
              <a:solidFill>
                <a:srgbClr val="000000"/>
              </a:solidFill>
              <a:effectLst/>
              <a:uLnTx/>
              <a:uFillTx/>
              <a:latin typeface="Corbel"/>
              <a:ea typeface="+mn-ea"/>
              <a:cs typeface="+mn-cs"/>
            </a:endParaRPr>
          </a:p>
        </p:txBody>
      </p:sp>
      <p:sp>
        <p:nvSpPr>
          <p:cNvPr id="346" name="Rectangle 345"/>
          <p:cNvSpPr/>
          <p:nvPr/>
        </p:nvSpPr>
        <p:spPr>
          <a:xfrm>
            <a:off x="1409965" y="2057400"/>
            <a:ext cx="711956" cy="412411"/>
          </a:xfrm>
          <a:prstGeom prst="rect">
            <a:avLst/>
          </a:prstGeom>
          <a:solidFill>
            <a:srgbClr val="DB30C7">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smtClean="0">
                <a:ln>
                  <a:noFill/>
                </a:ln>
                <a:solidFill>
                  <a:srgbClr val="000000"/>
                </a:solidFill>
                <a:effectLst/>
                <a:uLnTx/>
                <a:uFillTx/>
                <a:latin typeface="Corbel"/>
                <a:ea typeface="+mn-ea"/>
                <a:cs typeface="+mn-cs"/>
              </a:rPr>
              <a:t>Memory Segment</a:t>
            </a:r>
            <a:endParaRPr kumimoji="0" lang="en-GB" sz="1000" b="1" i="0" u="none" strike="noStrike" kern="0" cap="none" spc="0" normalizeH="0" baseline="0" noProof="0" dirty="0">
              <a:ln>
                <a:noFill/>
              </a:ln>
              <a:solidFill>
                <a:srgbClr val="000000"/>
              </a:solidFill>
              <a:effectLst/>
              <a:uLnTx/>
              <a:uFillTx/>
              <a:latin typeface="Corbel"/>
              <a:ea typeface="+mn-ea"/>
              <a:cs typeface="+mn-cs"/>
            </a:endParaRPr>
          </a:p>
        </p:txBody>
      </p:sp>
      <p:sp>
        <p:nvSpPr>
          <p:cNvPr id="347" name="Rectangle 346"/>
          <p:cNvSpPr/>
          <p:nvPr/>
        </p:nvSpPr>
        <p:spPr>
          <a:xfrm>
            <a:off x="1915377" y="1676400"/>
            <a:ext cx="167579" cy="107611"/>
          </a:xfrm>
          <a:prstGeom prst="rect">
            <a:avLst/>
          </a:prstGeom>
          <a:solidFill>
            <a:srgbClr val="F8B004">
              <a:lumMod val="75000"/>
            </a:srgbClr>
          </a:solidFill>
          <a:ln w="12700" cap="flat" cmpd="sng" algn="ctr">
            <a:solidFill>
              <a:srgbClr val="F8B00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48" name="Straight Arrow Connector 347"/>
          <p:cNvCxnSpPr>
            <a:endCxn id="347" idx="0"/>
          </p:cNvCxnSpPr>
          <p:nvPr/>
        </p:nvCxnSpPr>
        <p:spPr>
          <a:xfrm>
            <a:off x="1153377" y="1219200"/>
            <a:ext cx="845790" cy="457200"/>
          </a:xfrm>
          <a:prstGeom prst="straightConnector1">
            <a:avLst/>
          </a:prstGeom>
          <a:noFill/>
          <a:ln w="25400" cap="flat" cmpd="sng" algn="ctr">
            <a:solidFill>
              <a:srgbClr val="000000"/>
            </a:solidFill>
            <a:prstDash val="solid"/>
            <a:miter lim="800000"/>
            <a:tailEnd type="triangle"/>
          </a:ln>
          <a:effectLst/>
        </p:spPr>
      </p:cxnSp>
      <p:sp>
        <p:nvSpPr>
          <p:cNvPr id="349" name="TextBox 348"/>
          <p:cNvSpPr txBox="1"/>
          <p:nvPr/>
        </p:nvSpPr>
        <p:spPr>
          <a:xfrm>
            <a:off x="152400" y="971940"/>
            <a:ext cx="1856983"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smtClean="0">
                <a:ln>
                  <a:noFill/>
                </a:ln>
                <a:solidFill>
                  <a:sysClr val="windowText" lastClr="000000"/>
                </a:solidFill>
                <a:effectLst/>
                <a:uLnTx/>
                <a:uFillTx/>
              </a:rPr>
              <a:t>Memory registered for CM</a:t>
            </a:r>
            <a:endParaRPr kumimoji="0" lang="en-GB" sz="1200" b="0" i="0" u="none" strike="noStrike" kern="0" cap="none" spc="0" normalizeH="0" baseline="0" noProof="0" dirty="0">
              <a:ln>
                <a:noFill/>
              </a:ln>
              <a:solidFill>
                <a:sysClr val="windowText" lastClr="000000"/>
              </a:solidFill>
              <a:effectLst/>
              <a:uLnTx/>
              <a:uFillTx/>
            </a:endParaRPr>
          </a:p>
        </p:txBody>
      </p:sp>
      <p:sp>
        <p:nvSpPr>
          <p:cNvPr id="350" name="Rounded Rectangle 349"/>
          <p:cNvSpPr/>
          <p:nvPr/>
        </p:nvSpPr>
        <p:spPr>
          <a:xfrm>
            <a:off x="3379273" y="1390606"/>
            <a:ext cx="838200" cy="1066800"/>
          </a:xfrm>
          <a:prstGeom prst="roundRect">
            <a:avLst/>
          </a:prstGeom>
          <a:solidFill>
            <a:srgbClr val="FDC4CF"/>
          </a:solidFill>
          <a:ln w="12700" cap="flat" cmpd="sng" algn="ctr">
            <a:solidFill>
              <a:srgbClr val="FA6A85"/>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1" i="0" u="none" strike="noStrike" kern="0" cap="none" spc="0" normalizeH="0" baseline="0" noProof="0" dirty="0" smtClean="0">
                <a:ln>
                  <a:noFill/>
                </a:ln>
                <a:solidFill>
                  <a:srgbClr val="000000"/>
                </a:solidFill>
                <a:effectLst/>
                <a:uLnTx/>
                <a:uFillTx/>
                <a:latin typeface="Corbel"/>
                <a:ea typeface="+mn-ea"/>
                <a:cs typeface="+mn-cs"/>
              </a:rPr>
              <a:t>Processor</a:t>
            </a:r>
            <a:endParaRPr kumimoji="0" lang="en-GB" sz="1050" b="1" i="0" u="none" strike="noStrike" kern="0" cap="none" spc="0" normalizeH="0" baseline="0" noProof="0" dirty="0">
              <a:ln>
                <a:noFill/>
              </a:ln>
              <a:solidFill>
                <a:srgbClr val="000000"/>
              </a:solidFill>
              <a:effectLst/>
              <a:uLnTx/>
              <a:uFillTx/>
              <a:latin typeface="Corbel"/>
              <a:ea typeface="+mn-ea"/>
              <a:cs typeface="+mn-cs"/>
            </a:endParaRPr>
          </a:p>
        </p:txBody>
      </p:sp>
      <p:sp>
        <p:nvSpPr>
          <p:cNvPr id="351" name="Oval 350"/>
          <p:cNvSpPr/>
          <p:nvPr/>
        </p:nvSpPr>
        <p:spPr>
          <a:xfrm>
            <a:off x="3515577" y="1730205"/>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52" name="Oval 351"/>
          <p:cNvSpPr/>
          <p:nvPr/>
        </p:nvSpPr>
        <p:spPr>
          <a:xfrm>
            <a:off x="3515577" y="2057400"/>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53" name="Oval 352"/>
          <p:cNvSpPr/>
          <p:nvPr/>
        </p:nvSpPr>
        <p:spPr>
          <a:xfrm>
            <a:off x="3896577" y="1729800"/>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54" name="Oval 353"/>
          <p:cNvSpPr/>
          <p:nvPr/>
        </p:nvSpPr>
        <p:spPr>
          <a:xfrm>
            <a:off x="3883165" y="2057400"/>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55" name="Elbow Connector 354"/>
          <p:cNvCxnSpPr/>
          <p:nvPr/>
        </p:nvCxnSpPr>
        <p:spPr>
          <a:xfrm rot="5400000">
            <a:off x="2217619" y="2502309"/>
            <a:ext cx="1634678" cy="1180072"/>
          </a:xfrm>
          <a:prstGeom prst="bentConnector3">
            <a:avLst>
              <a:gd name="adj1" fmla="val 50000"/>
            </a:avLst>
          </a:prstGeom>
          <a:noFill/>
          <a:ln w="28575" cap="flat" cmpd="sng" algn="ctr">
            <a:solidFill>
              <a:srgbClr val="000000"/>
            </a:solidFill>
            <a:prstDash val="dash"/>
            <a:miter lim="800000"/>
            <a:tailEnd type="stealth" w="med" len="lg"/>
          </a:ln>
          <a:effectLst/>
        </p:spPr>
      </p:cxnSp>
      <p:sp>
        <p:nvSpPr>
          <p:cNvPr id="356" name="Rectangle 355"/>
          <p:cNvSpPr/>
          <p:nvPr/>
        </p:nvSpPr>
        <p:spPr>
          <a:xfrm>
            <a:off x="2313565" y="3925800"/>
            <a:ext cx="227168" cy="144000"/>
          </a:xfrm>
          <a:prstGeom prst="rect">
            <a:avLst/>
          </a:prstGeom>
          <a:solidFill>
            <a:srgbClr val="F86E24">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57" name="Rounded Rectangle 356"/>
          <p:cNvSpPr/>
          <p:nvPr/>
        </p:nvSpPr>
        <p:spPr>
          <a:xfrm>
            <a:off x="1403981" y="2262600"/>
            <a:ext cx="711956" cy="194806"/>
          </a:xfrm>
          <a:prstGeom prst="roundRect">
            <a:avLst/>
          </a:prstGeom>
          <a:solidFill>
            <a:srgbClr val="56C5FF">
              <a:lumMod val="5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58" name="Straight Arrow Connector 357"/>
          <p:cNvCxnSpPr>
            <a:endCxn id="357" idx="1"/>
          </p:cNvCxnSpPr>
          <p:nvPr/>
        </p:nvCxnSpPr>
        <p:spPr>
          <a:xfrm flipV="1">
            <a:off x="1042380" y="2360003"/>
            <a:ext cx="361601" cy="228264"/>
          </a:xfrm>
          <a:prstGeom prst="straightConnector1">
            <a:avLst/>
          </a:prstGeom>
          <a:noFill/>
          <a:ln w="25400" cap="flat" cmpd="sng" algn="ctr">
            <a:solidFill>
              <a:srgbClr val="000000"/>
            </a:solidFill>
            <a:prstDash val="solid"/>
            <a:miter lim="800000"/>
            <a:tailEnd type="triangle"/>
          </a:ln>
          <a:effectLst/>
        </p:spPr>
      </p:cxnSp>
      <p:sp>
        <p:nvSpPr>
          <p:cNvPr id="359" name="TextBox 358"/>
          <p:cNvSpPr txBox="1"/>
          <p:nvPr/>
        </p:nvSpPr>
        <p:spPr>
          <a:xfrm>
            <a:off x="359335" y="2538310"/>
            <a:ext cx="1651029"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smtClean="0">
                <a:ln>
                  <a:noFill/>
                </a:ln>
                <a:solidFill>
                  <a:sysClr val="windowText" lastClr="000000"/>
                </a:solidFill>
                <a:effectLst/>
                <a:uLnTx/>
                <a:uFillTx/>
              </a:rPr>
              <a:t>Registered Send Buffer</a:t>
            </a:r>
            <a:endParaRPr kumimoji="0" lang="en-GB" sz="1200" b="0" i="0" u="none" strike="noStrike" kern="0" cap="none" spc="0" normalizeH="0" baseline="0" noProof="0" dirty="0">
              <a:ln>
                <a:noFill/>
              </a:ln>
              <a:solidFill>
                <a:sysClr val="windowText" lastClr="000000"/>
              </a:solidFill>
              <a:effectLst/>
              <a:uLnTx/>
              <a:uFillTx/>
            </a:endParaRPr>
          </a:p>
        </p:txBody>
      </p:sp>
      <p:sp>
        <p:nvSpPr>
          <p:cNvPr id="360" name="Rectangle 359"/>
          <p:cNvSpPr/>
          <p:nvPr/>
        </p:nvSpPr>
        <p:spPr>
          <a:xfrm>
            <a:off x="1625965" y="3925800"/>
            <a:ext cx="226800" cy="144000"/>
          </a:xfrm>
          <a:prstGeom prst="rect">
            <a:avLst/>
          </a:prstGeom>
          <a:solidFill>
            <a:srgbClr val="F86E24">
              <a:lumMod val="75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61" name="Rounded Rectangle 360"/>
          <p:cNvSpPr/>
          <p:nvPr/>
        </p:nvSpPr>
        <p:spPr>
          <a:xfrm>
            <a:off x="6046270" y="1370198"/>
            <a:ext cx="2133600" cy="2745943"/>
          </a:xfrm>
          <a:prstGeom prst="roundRect">
            <a:avLst/>
          </a:prstGeom>
          <a:solidFill>
            <a:srgbClr val="56C5FF"/>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62" name="object 4"/>
          <p:cNvSpPr/>
          <p:nvPr/>
        </p:nvSpPr>
        <p:spPr>
          <a:xfrm>
            <a:off x="6504977" y="3382810"/>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3" name="object 5"/>
          <p:cNvSpPr/>
          <p:nvPr/>
        </p:nvSpPr>
        <p:spPr>
          <a:xfrm>
            <a:off x="6506261" y="3382810"/>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4" name="object 6"/>
          <p:cNvSpPr/>
          <p:nvPr/>
        </p:nvSpPr>
        <p:spPr>
          <a:xfrm>
            <a:off x="6842256" y="3382810"/>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solidFill>
            <a:srgbClr val="009999"/>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5" name="object 7"/>
          <p:cNvSpPr/>
          <p:nvPr/>
        </p:nvSpPr>
        <p:spPr>
          <a:xfrm>
            <a:off x="6830261" y="3382810"/>
            <a:ext cx="253652" cy="651632"/>
          </a:xfrm>
          <a:custGeom>
            <a:avLst/>
            <a:gdLst/>
            <a:ahLst/>
            <a:cxnLst/>
            <a:rect l="l" t="t" r="r" b="b"/>
            <a:pathLst>
              <a:path w="381000" h="1066800">
                <a:moveTo>
                  <a:pt x="0" y="1066800"/>
                </a:moveTo>
                <a:lnTo>
                  <a:pt x="381000" y="1066800"/>
                </a:lnTo>
                <a:lnTo>
                  <a:pt x="381000" y="0"/>
                </a:lnTo>
                <a:lnTo>
                  <a:pt x="0" y="0"/>
                </a:lnTo>
                <a:lnTo>
                  <a:pt x="0" y="1066800"/>
                </a:lnTo>
                <a:close/>
              </a:path>
            </a:pathLst>
          </a:custGeom>
          <a:ln w="9525">
            <a:solidFill>
              <a:srgbClr val="000000"/>
            </a:solidFill>
          </a:ln>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6" name="object 8"/>
          <p:cNvSpPr/>
          <p:nvPr/>
        </p:nvSpPr>
        <p:spPr>
          <a:xfrm>
            <a:off x="7388233" y="3382810"/>
            <a:ext cx="253652" cy="691970"/>
          </a:xfrm>
          <a:custGeom>
            <a:avLst/>
            <a:gdLst/>
            <a:ahLst/>
            <a:cxnLst/>
            <a:rect l="l" t="t" r="r" b="b"/>
            <a:pathLst>
              <a:path w="381000" h="990600">
                <a:moveTo>
                  <a:pt x="0" y="990600"/>
                </a:moveTo>
                <a:lnTo>
                  <a:pt x="381000" y="990600"/>
                </a:lnTo>
                <a:lnTo>
                  <a:pt x="381000" y="0"/>
                </a:lnTo>
                <a:lnTo>
                  <a:pt x="0" y="0"/>
                </a:lnTo>
                <a:lnTo>
                  <a:pt x="0" y="990600"/>
                </a:lnTo>
                <a:close/>
              </a:path>
            </a:pathLst>
          </a:custGeom>
          <a:solidFill>
            <a:srgbClr val="009999"/>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7" name="object 9"/>
          <p:cNvSpPr/>
          <p:nvPr/>
        </p:nvSpPr>
        <p:spPr>
          <a:xfrm>
            <a:off x="7392821" y="3382810"/>
            <a:ext cx="253652" cy="693367"/>
          </a:xfrm>
          <a:custGeom>
            <a:avLst/>
            <a:gdLst/>
            <a:ahLst/>
            <a:cxnLst/>
            <a:rect l="l" t="t" r="r" b="b"/>
            <a:pathLst>
              <a:path w="381000" h="1294638">
                <a:moveTo>
                  <a:pt x="0" y="1294638"/>
                </a:moveTo>
                <a:lnTo>
                  <a:pt x="381000" y="1294638"/>
                </a:lnTo>
                <a:lnTo>
                  <a:pt x="381000" y="0"/>
                </a:lnTo>
                <a:lnTo>
                  <a:pt x="0" y="0"/>
                </a:lnTo>
                <a:lnTo>
                  <a:pt x="0" y="1294638"/>
                </a:lnTo>
                <a:close/>
              </a:path>
            </a:pathLst>
          </a:custGeom>
          <a:ln w="9525">
            <a:solidFill>
              <a:srgbClr val="000000"/>
            </a:solidFill>
          </a:ln>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8" name="object 10"/>
          <p:cNvSpPr/>
          <p:nvPr/>
        </p:nvSpPr>
        <p:spPr>
          <a:xfrm>
            <a:off x="6609742" y="4034442"/>
            <a:ext cx="84551" cy="324885"/>
          </a:xfrm>
          <a:custGeom>
            <a:avLst/>
            <a:gdLst/>
            <a:ahLst/>
            <a:cxnLst/>
            <a:rect l="l" t="t" r="r" b="b"/>
            <a:pathLst>
              <a:path w="127000" h="531876">
                <a:moveTo>
                  <a:pt x="0" y="455422"/>
                </a:moveTo>
                <a:lnTo>
                  <a:pt x="63245" y="531876"/>
                </a:lnTo>
                <a:lnTo>
                  <a:pt x="116463" y="468376"/>
                </a:lnTo>
                <a:lnTo>
                  <a:pt x="74549" y="468376"/>
                </a:lnTo>
                <a:lnTo>
                  <a:pt x="52324" y="468249"/>
                </a:lnTo>
                <a:lnTo>
                  <a:pt x="52361" y="455579"/>
                </a:lnTo>
                <a:lnTo>
                  <a:pt x="0" y="455422"/>
                </a:lnTo>
                <a:close/>
              </a:path>
              <a:path w="127000" h="531876">
                <a:moveTo>
                  <a:pt x="52361" y="455579"/>
                </a:moveTo>
                <a:lnTo>
                  <a:pt x="52324" y="468249"/>
                </a:lnTo>
                <a:lnTo>
                  <a:pt x="74549" y="468376"/>
                </a:lnTo>
                <a:lnTo>
                  <a:pt x="74586" y="455645"/>
                </a:lnTo>
                <a:lnTo>
                  <a:pt x="52361" y="455579"/>
                </a:lnTo>
                <a:close/>
              </a:path>
              <a:path w="127000" h="531876">
                <a:moveTo>
                  <a:pt x="74586" y="455645"/>
                </a:moveTo>
                <a:lnTo>
                  <a:pt x="74549" y="468376"/>
                </a:lnTo>
                <a:lnTo>
                  <a:pt x="116463" y="468376"/>
                </a:lnTo>
                <a:lnTo>
                  <a:pt x="127000" y="455803"/>
                </a:lnTo>
                <a:lnTo>
                  <a:pt x="74586" y="455645"/>
                </a:lnTo>
                <a:close/>
              </a:path>
              <a:path w="127000" h="531876">
                <a:moveTo>
                  <a:pt x="75945" y="0"/>
                </a:moveTo>
                <a:lnTo>
                  <a:pt x="53720" y="0"/>
                </a:lnTo>
                <a:lnTo>
                  <a:pt x="52361" y="455579"/>
                </a:lnTo>
                <a:lnTo>
                  <a:pt x="74586" y="455645"/>
                </a:lnTo>
                <a:lnTo>
                  <a:pt x="75945" y="0"/>
                </a:lnTo>
                <a:close/>
              </a:path>
            </a:pathLst>
          </a:cu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9" name="object 11"/>
          <p:cNvSpPr/>
          <p:nvPr/>
        </p:nvSpPr>
        <p:spPr>
          <a:xfrm>
            <a:off x="6943717" y="4034442"/>
            <a:ext cx="84550" cy="324885"/>
          </a:xfrm>
          <a:custGeom>
            <a:avLst/>
            <a:gdLst/>
            <a:ahLst/>
            <a:cxnLst/>
            <a:rect l="l" t="t" r="r" b="b"/>
            <a:pathLst>
              <a:path w="127000" h="531876">
                <a:moveTo>
                  <a:pt x="0" y="455422"/>
                </a:moveTo>
                <a:lnTo>
                  <a:pt x="63245" y="531876"/>
                </a:lnTo>
                <a:lnTo>
                  <a:pt x="116463" y="468376"/>
                </a:lnTo>
                <a:lnTo>
                  <a:pt x="74548" y="468376"/>
                </a:lnTo>
                <a:lnTo>
                  <a:pt x="52323" y="468249"/>
                </a:lnTo>
                <a:lnTo>
                  <a:pt x="52361" y="455579"/>
                </a:lnTo>
                <a:lnTo>
                  <a:pt x="0" y="455422"/>
                </a:lnTo>
                <a:close/>
              </a:path>
              <a:path w="127000" h="531876">
                <a:moveTo>
                  <a:pt x="52361" y="455579"/>
                </a:moveTo>
                <a:lnTo>
                  <a:pt x="52323" y="468249"/>
                </a:lnTo>
                <a:lnTo>
                  <a:pt x="74548" y="468376"/>
                </a:lnTo>
                <a:lnTo>
                  <a:pt x="74586" y="455645"/>
                </a:lnTo>
                <a:lnTo>
                  <a:pt x="52361" y="455579"/>
                </a:lnTo>
                <a:close/>
              </a:path>
              <a:path w="127000" h="531876">
                <a:moveTo>
                  <a:pt x="74586" y="455645"/>
                </a:moveTo>
                <a:lnTo>
                  <a:pt x="74548" y="468376"/>
                </a:lnTo>
                <a:lnTo>
                  <a:pt x="116463" y="468376"/>
                </a:lnTo>
                <a:lnTo>
                  <a:pt x="126999" y="455803"/>
                </a:lnTo>
                <a:lnTo>
                  <a:pt x="74586" y="455645"/>
                </a:lnTo>
                <a:close/>
              </a:path>
              <a:path w="127000" h="531876">
                <a:moveTo>
                  <a:pt x="75945" y="0"/>
                </a:moveTo>
                <a:lnTo>
                  <a:pt x="53720" y="0"/>
                </a:lnTo>
                <a:lnTo>
                  <a:pt x="52361" y="455579"/>
                </a:lnTo>
                <a:lnTo>
                  <a:pt x="74586" y="455645"/>
                </a:lnTo>
                <a:lnTo>
                  <a:pt x="75945" y="0"/>
                </a:lnTo>
                <a:close/>
              </a:path>
            </a:pathLst>
          </a:cu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0" name="object 12"/>
          <p:cNvSpPr/>
          <p:nvPr/>
        </p:nvSpPr>
        <p:spPr>
          <a:xfrm>
            <a:off x="7497980" y="4076177"/>
            <a:ext cx="84551" cy="324885"/>
          </a:xfrm>
          <a:custGeom>
            <a:avLst/>
            <a:gdLst/>
            <a:ahLst/>
            <a:cxnLst/>
            <a:rect l="l" t="t" r="r" b="b"/>
            <a:pathLst>
              <a:path w="127000" h="531876">
                <a:moveTo>
                  <a:pt x="52413" y="76230"/>
                </a:moveTo>
                <a:lnTo>
                  <a:pt x="51053" y="531749"/>
                </a:lnTo>
                <a:lnTo>
                  <a:pt x="73278" y="531876"/>
                </a:lnTo>
                <a:lnTo>
                  <a:pt x="74637" y="76296"/>
                </a:lnTo>
                <a:lnTo>
                  <a:pt x="52413" y="76230"/>
                </a:lnTo>
                <a:close/>
              </a:path>
              <a:path w="127000" h="531876">
                <a:moveTo>
                  <a:pt x="116283" y="63500"/>
                </a:moveTo>
                <a:lnTo>
                  <a:pt x="74675" y="63500"/>
                </a:lnTo>
                <a:lnTo>
                  <a:pt x="74637" y="76296"/>
                </a:lnTo>
                <a:lnTo>
                  <a:pt x="127000" y="76454"/>
                </a:lnTo>
                <a:lnTo>
                  <a:pt x="116283" y="63500"/>
                </a:lnTo>
                <a:close/>
              </a:path>
              <a:path w="127000" h="531876">
                <a:moveTo>
                  <a:pt x="74675" y="63500"/>
                </a:moveTo>
                <a:lnTo>
                  <a:pt x="52450" y="63500"/>
                </a:lnTo>
                <a:lnTo>
                  <a:pt x="52413" y="76230"/>
                </a:lnTo>
                <a:lnTo>
                  <a:pt x="74637" y="76296"/>
                </a:lnTo>
                <a:lnTo>
                  <a:pt x="74675" y="63500"/>
                </a:lnTo>
                <a:close/>
              </a:path>
              <a:path w="127000" h="531876">
                <a:moveTo>
                  <a:pt x="63753" y="0"/>
                </a:moveTo>
                <a:lnTo>
                  <a:pt x="0" y="76073"/>
                </a:lnTo>
                <a:lnTo>
                  <a:pt x="52413" y="76230"/>
                </a:lnTo>
                <a:lnTo>
                  <a:pt x="52450" y="63500"/>
                </a:lnTo>
                <a:lnTo>
                  <a:pt x="116283" y="63500"/>
                </a:lnTo>
                <a:lnTo>
                  <a:pt x="63753" y="0"/>
                </a:lnTo>
                <a:close/>
              </a:path>
            </a:pathLst>
          </a:cu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1" name="object 31"/>
          <p:cNvSpPr/>
          <p:nvPr/>
        </p:nvSpPr>
        <p:spPr>
          <a:xfrm>
            <a:off x="6427270" y="4309812"/>
            <a:ext cx="1447799" cy="336987"/>
          </a:xfrm>
          <a:prstGeom prst="rect">
            <a:avLst/>
          </a:prstGeom>
          <a:blipFill>
            <a:blip r:embed="rId2" cstate="print"/>
            <a:stretch>
              <a:fillRect/>
            </a:stretch>
          </a:blip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2" name="object 32"/>
          <p:cNvSpPr/>
          <p:nvPr/>
        </p:nvSpPr>
        <p:spPr>
          <a:xfrm>
            <a:off x="6459315" y="4367528"/>
            <a:ext cx="1415754" cy="279271"/>
          </a:xfrm>
          <a:prstGeom prst="rect">
            <a:avLst/>
          </a:prstGeom>
          <a:solidFill>
            <a:srgbClr val="000000"/>
          </a:solidFill>
        </p:spPr>
        <p:txBody>
          <a:bodyPr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3" name="object 34"/>
          <p:cNvSpPr txBox="1"/>
          <p:nvPr/>
        </p:nvSpPr>
        <p:spPr>
          <a:xfrm>
            <a:off x="6655870" y="4418199"/>
            <a:ext cx="1119577" cy="182837"/>
          </a:xfrm>
          <a:prstGeom prst="rect">
            <a:avLst/>
          </a:prstGeom>
        </p:spPr>
        <p:txBody>
          <a:bodyPr vert="horz" wrap="square" lIns="0" tIns="0" rIns="0" bIns="0" rtlCol="0">
            <a:noAutofit/>
          </a:bodyPr>
          <a:lstStyle/>
          <a:p>
            <a:pPr marL="12700" marR="0" lvl="0" indent="0" algn="ctr" defTabSz="914400" eaLnBrk="1" fontAlgn="auto" latinLnBrk="0" hangingPunct="1">
              <a:lnSpc>
                <a:spcPct val="100000"/>
              </a:lnSpc>
              <a:spcBef>
                <a:spcPts val="0"/>
              </a:spcBef>
              <a:spcAft>
                <a:spcPts val="0"/>
              </a:spcAft>
              <a:buClrTx/>
              <a:buSzTx/>
              <a:buFontTx/>
              <a:buNone/>
              <a:tabLst/>
              <a:defRPr/>
            </a:pPr>
            <a:r>
              <a:rPr kumimoji="0" sz="900" b="0" i="0" u="none" strike="noStrike" kern="0" cap="none" spc="0" normalizeH="0" baseline="0" noProof="0" dirty="0" smtClean="0">
                <a:ln>
                  <a:noFill/>
                </a:ln>
                <a:solidFill>
                  <a:sysClr val="window" lastClr="FFFFFF"/>
                </a:solidFill>
                <a:effectLst/>
                <a:uLnTx/>
                <a:uFillTx/>
                <a:latin typeface="Arial"/>
                <a:cs typeface="Arial"/>
              </a:rPr>
              <a:t>InfiniBand</a:t>
            </a:r>
            <a:r>
              <a:rPr kumimoji="0" sz="900" b="0" i="0" u="none" strike="noStrike" kern="0" cap="none" spc="-55" normalizeH="0" baseline="0" noProof="0" dirty="0" smtClean="0">
                <a:ln>
                  <a:noFill/>
                </a:ln>
                <a:solidFill>
                  <a:sysClr val="window" lastClr="FFFFFF"/>
                </a:solidFill>
                <a:effectLst/>
                <a:uLnTx/>
                <a:uFillTx/>
                <a:latin typeface="Arial"/>
                <a:cs typeface="Arial"/>
              </a:rPr>
              <a:t> </a:t>
            </a:r>
            <a:r>
              <a:rPr kumimoji="0" sz="900" b="0" i="0" u="none" strike="noStrike" kern="0" cap="none" spc="-10" normalizeH="0" baseline="0" noProof="0" dirty="0" smtClean="0">
                <a:ln>
                  <a:noFill/>
                </a:ln>
                <a:solidFill>
                  <a:sysClr val="window" lastClr="FFFFFF"/>
                </a:solidFill>
                <a:effectLst/>
                <a:uLnTx/>
                <a:uFillTx/>
                <a:latin typeface="Arial"/>
                <a:cs typeface="Arial"/>
              </a:rPr>
              <a:t>D</a:t>
            </a:r>
            <a:r>
              <a:rPr kumimoji="0" sz="900" b="0" i="0" u="none" strike="noStrike" kern="0" cap="none" spc="0" normalizeH="0" baseline="0" noProof="0" dirty="0" smtClean="0">
                <a:ln>
                  <a:noFill/>
                </a:ln>
                <a:solidFill>
                  <a:sysClr val="window" lastClr="FFFFFF"/>
                </a:solidFill>
                <a:effectLst/>
                <a:uLnTx/>
                <a:uFillTx/>
                <a:latin typeface="Arial"/>
                <a:cs typeface="Arial"/>
              </a:rPr>
              <a:t>e</a:t>
            </a:r>
            <a:r>
              <a:rPr kumimoji="0" sz="900" b="0" i="0" u="none" strike="noStrike" kern="0" cap="none" spc="-20" normalizeH="0" baseline="0" noProof="0" dirty="0" smtClean="0">
                <a:ln>
                  <a:noFill/>
                </a:ln>
                <a:solidFill>
                  <a:sysClr val="window" lastClr="FFFFFF"/>
                </a:solidFill>
                <a:effectLst/>
                <a:uLnTx/>
                <a:uFillTx/>
                <a:latin typeface="Arial"/>
                <a:cs typeface="Arial"/>
              </a:rPr>
              <a:t>v</a:t>
            </a:r>
            <a:r>
              <a:rPr kumimoji="0" sz="900" b="0" i="0" u="none" strike="noStrike" kern="0" cap="none" spc="0" normalizeH="0" baseline="0" noProof="0" dirty="0" smtClean="0">
                <a:ln>
                  <a:noFill/>
                </a:ln>
                <a:solidFill>
                  <a:sysClr val="window" lastClr="FFFFFF"/>
                </a:solidFill>
                <a:effectLst/>
                <a:uLnTx/>
                <a:uFillTx/>
                <a:latin typeface="Arial"/>
                <a:cs typeface="Arial"/>
              </a:rPr>
              <a:t>ice</a:t>
            </a:r>
            <a:endParaRPr kumimoji="0" sz="900" b="0" i="0" u="none" strike="noStrike" kern="0" cap="none" spc="0" normalizeH="0" baseline="0" noProof="0" dirty="0">
              <a:ln>
                <a:noFill/>
              </a:ln>
              <a:solidFill>
                <a:sysClr val="window" lastClr="FFFFFF"/>
              </a:solidFill>
              <a:effectLst/>
              <a:uLnTx/>
              <a:uFillTx/>
              <a:latin typeface="Arial"/>
              <a:cs typeface="Arial"/>
            </a:endParaRPr>
          </a:p>
        </p:txBody>
      </p:sp>
      <p:sp>
        <p:nvSpPr>
          <p:cNvPr id="374" name="object 35"/>
          <p:cNvSpPr txBox="1"/>
          <p:nvPr/>
        </p:nvSpPr>
        <p:spPr>
          <a:xfrm>
            <a:off x="7397424" y="3148224"/>
            <a:ext cx="219409" cy="155538"/>
          </a:xfrm>
          <a:prstGeom prst="rect">
            <a:avLst/>
          </a:prstGeom>
        </p:spPr>
        <p:txBody>
          <a:bodyPr vert="horz" wrap="square" lIns="0" tIns="0" rIns="0" bIns="0" rtlCol="0">
            <a:noAutofit/>
          </a:bodyPr>
          <a:lstStyle/>
          <a:p>
            <a:pPr marL="12700">
              <a:lnSpc>
                <a:spcPct val="100000"/>
              </a:lnSpc>
            </a:pPr>
            <a:r>
              <a:rPr sz="1000" b="1" spc="-20" dirty="0" smtClean="0">
                <a:latin typeface="Arial"/>
                <a:cs typeface="Arial"/>
              </a:rPr>
              <a:t>CQ</a:t>
            </a:r>
            <a:endParaRPr sz="1000" dirty="0">
              <a:latin typeface="Arial"/>
              <a:cs typeface="Arial"/>
            </a:endParaRPr>
          </a:p>
        </p:txBody>
      </p:sp>
      <p:sp>
        <p:nvSpPr>
          <p:cNvPr id="375" name="object 36"/>
          <p:cNvSpPr txBox="1"/>
          <p:nvPr/>
        </p:nvSpPr>
        <p:spPr>
          <a:xfrm>
            <a:off x="6717375" y="3081064"/>
            <a:ext cx="210954" cy="155538"/>
          </a:xfrm>
          <a:prstGeom prst="rect">
            <a:avLst/>
          </a:prstGeom>
        </p:spPr>
        <p:txBody>
          <a:bodyPr vert="horz" wrap="square" lIns="0" tIns="0" rIns="0" bIns="0" rtlCol="0">
            <a:noAutofit/>
          </a:bodyPr>
          <a:lstStyle/>
          <a:p>
            <a:pPr marL="12700">
              <a:lnSpc>
                <a:spcPct val="100000"/>
              </a:lnSpc>
            </a:pPr>
            <a:r>
              <a:rPr sz="1000" b="1" spc="-25" dirty="0" smtClean="0">
                <a:latin typeface="Arial"/>
                <a:cs typeface="Arial"/>
              </a:rPr>
              <a:t>QP</a:t>
            </a:r>
            <a:endParaRPr sz="1000" dirty="0">
              <a:latin typeface="Arial"/>
              <a:cs typeface="Arial"/>
            </a:endParaRPr>
          </a:p>
        </p:txBody>
      </p:sp>
      <p:sp>
        <p:nvSpPr>
          <p:cNvPr id="376" name="object 37"/>
          <p:cNvSpPr txBox="1"/>
          <p:nvPr/>
        </p:nvSpPr>
        <p:spPr>
          <a:xfrm>
            <a:off x="6491540" y="3222385"/>
            <a:ext cx="265489" cy="11869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Send</a:t>
            </a:r>
            <a:endParaRPr sz="800" dirty="0">
              <a:latin typeface="Arial"/>
              <a:cs typeface="Arial"/>
            </a:endParaRPr>
          </a:p>
        </p:txBody>
      </p:sp>
      <p:sp>
        <p:nvSpPr>
          <p:cNvPr id="377" name="object 38"/>
          <p:cNvSpPr txBox="1"/>
          <p:nvPr/>
        </p:nvSpPr>
        <p:spPr>
          <a:xfrm>
            <a:off x="6853079" y="3222385"/>
            <a:ext cx="259994" cy="118690"/>
          </a:xfrm>
          <a:prstGeom prst="rect">
            <a:avLst/>
          </a:prstGeom>
        </p:spPr>
        <p:txBody>
          <a:bodyPr vert="horz" wrap="square" lIns="0" tIns="0" rIns="0" bIns="0" rtlCol="0">
            <a:noAutofit/>
          </a:bodyPr>
          <a:lstStyle/>
          <a:p>
            <a:pPr marL="12700">
              <a:lnSpc>
                <a:spcPct val="100000"/>
              </a:lnSpc>
            </a:pPr>
            <a:r>
              <a:rPr sz="800" b="1" dirty="0" smtClean="0">
                <a:latin typeface="Arial"/>
                <a:cs typeface="Arial"/>
              </a:rPr>
              <a:t>Re</a:t>
            </a:r>
            <a:r>
              <a:rPr sz="800" b="1" spc="5" dirty="0" smtClean="0">
                <a:latin typeface="Arial"/>
                <a:cs typeface="Arial"/>
              </a:rPr>
              <a:t>c</a:t>
            </a:r>
            <a:r>
              <a:rPr sz="800" b="1" spc="0" dirty="0" smtClean="0">
                <a:latin typeface="Arial"/>
                <a:cs typeface="Arial"/>
              </a:rPr>
              <a:t>v</a:t>
            </a:r>
            <a:endParaRPr sz="800" dirty="0">
              <a:latin typeface="Arial"/>
              <a:cs typeface="Arial"/>
            </a:endParaRPr>
          </a:p>
        </p:txBody>
      </p:sp>
      <p:sp>
        <p:nvSpPr>
          <p:cNvPr id="378" name="Rectangle 377"/>
          <p:cNvSpPr/>
          <p:nvPr/>
        </p:nvSpPr>
        <p:spPr>
          <a:xfrm>
            <a:off x="7221654" y="1721189"/>
            <a:ext cx="711956" cy="412411"/>
          </a:xfrm>
          <a:prstGeom prst="rect">
            <a:avLst/>
          </a:prstGeom>
          <a:solidFill>
            <a:srgbClr val="DB30C7">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smtClean="0">
                <a:ln>
                  <a:noFill/>
                </a:ln>
                <a:solidFill>
                  <a:srgbClr val="000000"/>
                </a:solidFill>
                <a:effectLst/>
                <a:uLnTx/>
                <a:uFillTx/>
                <a:latin typeface="Corbel"/>
                <a:ea typeface="+mn-ea"/>
                <a:cs typeface="+mn-cs"/>
              </a:rPr>
              <a:t>Memory Segment</a:t>
            </a:r>
            <a:endParaRPr kumimoji="0" lang="en-GB" sz="1000" b="1" i="0" u="none" strike="noStrike" kern="0" cap="none" spc="0" normalizeH="0" baseline="0" noProof="0" dirty="0">
              <a:ln>
                <a:noFill/>
              </a:ln>
              <a:solidFill>
                <a:srgbClr val="000000"/>
              </a:solidFill>
              <a:effectLst/>
              <a:uLnTx/>
              <a:uFillTx/>
              <a:latin typeface="Corbel"/>
              <a:ea typeface="+mn-ea"/>
              <a:cs typeface="+mn-cs"/>
            </a:endParaRPr>
          </a:p>
        </p:txBody>
      </p:sp>
      <p:sp>
        <p:nvSpPr>
          <p:cNvPr id="379" name="Rectangle 378"/>
          <p:cNvSpPr/>
          <p:nvPr/>
        </p:nvSpPr>
        <p:spPr>
          <a:xfrm>
            <a:off x="7227638" y="2133600"/>
            <a:ext cx="711956" cy="412411"/>
          </a:xfrm>
          <a:prstGeom prst="rect">
            <a:avLst/>
          </a:prstGeom>
          <a:solidFill>
            <a:srgbClr val="DB30C7">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smtClean="0">
                <a:ln>
                  <a:noFill/>
                </a:ln>
                <a:solidFill>
                  <a:srgbClr val="000000"/>
                </a:solidFill>
                <a:effectLst/>
                <a:uLnTx/>
                <a:uFillTx/>
                <a:latin typeface="Corbel"/>
                <a:ea typeface="+mn-ea"/>
                <a:cs typeface="+mn-cs"/>
              </a:rPr>
              <a:t>Memory Segment</a:t>
            </a:r>
            <a:endParaRPr kumimoji="0" lang="en-GB" sz="1000" b="1" i="0" u="none" strike="noStrike" kern="0" cap="none" spc="0" normalizeH="0" baseline="0" noProof="0" dirty="0">
              <a:ln>
                <a:noFill/>
              </a:ln>
              <a:solidFill>
                <a:srgbClr val="000000"/>
              </a:solidFill>
              <a:effectLst/>
              <a:uLnTx/>
              <a:uFillTx/>
              <a:latin typeface="Corbel"/>
              <a:ea typeface="+mn-ea"/>
              <a:cs typeface="+mn-cs"/>
            </a:endParaRPr>
          </a:p>
        </p:txBody>
      </p:sp>
      <p:sp>
        <p:nvSpPr>
          <p:cNvPr id="380" name="Rectangle 379"/>
          <p:cNvSpPr/>
          <p:nvPr/>
        </p:nvSpPr>
        <p:spPr>
          <a:xfrm>
            <a:off x="7265473" y="1674999"/>
            <a:ext cx="167579" cy="107611"/>
          </a:xfrm>
          <a:prstGeom prst="rect">
            <a:avLst/>
          </a:prstGeom>
          <a:solidFill>
            <a:srgbClr val="F8B004">
              <a:lumMod val="75000"/>
            </a:srgbClr>
          </a:solidFill>
          <a:ln w="12700" cap="flat" cmpd="sng" algn="ctr">
            <a:solidFill>
              <a:srgbClr val="F8B00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81" name="Straight Arrow Connector 380"/>
          <p:cNvCxnSpPr>
            <a:endCxn id="380" idx="0"/>
          </p:cNvCxnSpPr>
          <p:nvPr/>
        </p:nvCxnSpPr>
        <p:spPr>
          <a:xfrm flipH="1">
            <a:off x="7349263" y="1115199"/>
            <a:ext cx="317023" cy="559800"/>
          </a:xfrm>
          <a:prstGeom prst="straightConnector1">
            <a:avLst/>
          </a:prstGeom>
          <a:noFill/>
          <a:ln w="25400" cap="flat" cmpd="sng" algn="ctr">
            <a:solidFill>
              <a:srgbClr val="000000"/>
            </a:solidFill>
            <a:prstDash val="solid"/>
            <a:miter lim="800000"/>
            <a:tailEnd type="triangle"/>
          </a:ln>
          <a:effectLst/>
        </p:spPr>
      </p:cxnSp>
      <p:sp>
        <p:nvSpPr>
          <p:cNvPr id="382" name="TextBox 381"/>
          <p:cNvSpPr txBox="1"/>
          <p:nvPr/>
        </p:nvSpPr>
        <p:spPr>
          <a:xfrm>
            <a:off x="6599561" y="838200"/>
            <a:ext cx="1856983" cy="27699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smtClean="0">
                <a:ln>
                  <a:noFill/>
                </a:ln>
                <a:solidFill>
                  <a:sysClr val="windowText" lastClr="000000"/>
                </a:solidFill>
                <a:effectLst/>
                <a:uLnTx/>
                <a:uFillTx/>
              </a:rPr>
              <a:t>Memory registered for CM</a:t>
            </a:r>
            <a:endParaRPr kumimoji="0" lang="en-GB" sz="1200" b="0" i="0" u="none" strike="noStrike" kern="0" cap="none" spc="0" normalizeH="0" baseline="0" noProof="0" dirty="0">
              <a:ln>
                <a:noFill/>
              </a:ln>
              <a:solidFill>
                <a:sysClr val="windowText" lastClr="000000"/>
              </a:solidFill>
              <a:effectLst/>
              <a:uLnTx/>
              <a:uFillTx/>
            </a:endParaRPr>
          </a:p>
        </p:txBody>
      </p:sp>
      <p:sp>
        <p:nvSpPr>
          <p:cNvPr id="383" name="Rectangle 382"/>
          <p:cNvSpPr/>
          <p:nvPr/>
        </p:nvSpPr>
        <p:spPr>
          <a:xfrm>
            <a:off x="6849461" y="3882664"/>
            <a:ext cx="227168" cy="144000"/>
          </a:xfrm>
          <a:prstGeom prst="rect">
            <a:avLst/>
          </a:prstGeom>
          <a:solidFill>
            <a:srgbClr val="F86E24">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84" name="Rounded Rectangle 383"/>
          <p:cNvSpPr/>
          <p:nvPr/>
        </p:nvSpPr>
        <p:spPr>
          <a:xfrm>
            <a:off x="7221654" y="2319794"/>
            <a:ext cx="711956" cy="194806"/>
          </a:xfrm>
          <a:prstGeom prst="roundRect">
            <a:avLst/>
          </a:prstGeom>
          <a:solidFill>
            <a:sysClr val="window" lastClr="FFFFFF"/>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85" name="Straight Arrow Connector 384"/>
          <p:cNvCxnSpPr/>
          <p:nvPr/>
        </p:nvCxnSpPr>
        <p:spPr>
          <a:xfrm flipH="1" flipV="1">
            <a:off x="7933680" y="2349335"/>
            <a:ext cx="217835" cy="213566"/>
          </a:xfrm>
          <a:prstGeom prst="straightConnector1">
            <a:avLst/>
          </a:prstGeom>
          <a:noFill/>
          <a:ln w="25400" cap="flat" cmpd="sng" algn="ctr">
            <a:solidFill>
              <a:srgbClr val="000000"/>
            </a:solidFill>
            <a:prstDash val="solid"/>
            <a:miter lim="800000"/>
            <a:tailEnd type="triangle"/>
          </a:ln>
          <a:effectLst/>
        </p:spPr>
      </p:cxnSp>
      <p:sp>
        <p:nvSpPr>
          <p:cNvPr id="386" name="TextBox 385"/>
          <p:cNvSpPr txBox="1"/>
          <p:nvPr/>
        </p:nvSpPr>
        <p:spPr>
          <a:xfrm>
            <a:off x="7976159" y="2555638"/>
            <a:ext cx="1167841" cy="46166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smtClean="0">
                <a:ln>
                  <a:noFill/>
                </a:ln>
                <a:solidFill>
                  <a:sysClr val="windowText" lastClr="000000"/>
                </a:solidFill>
                <a:effectLst/>
                <a:uLnTx/>
                <a:uFillTx/>
              </a:rPr>
              <a:t>Registered Receive Buffer</a:t>
            </a:r>
            <a:endParaRPr kumimoji="0" lang="en-GB" sz="1200" b="0" i="0" u="none" strike="noStrike" kern="0" cap="none" spc="0" normalizeH="0" baseline="0" noProof="0" dirty="0">
              <a:ln>
                <a:noFill/>
              </a:ln>
              <a:solidFill>
                <a:sysClr val="windowText" lastClr="000000"/>
              </a:solidFill>
              <a:effectLst/>
              <a:uLnTx/>
              <a:uFillTx/>
            </a:endParaRPr>
          </a:p>
        </p:txBody>
      </p:sp>
      <p:sp>
        <p:nvSpPr>
          <p:cNvPr id="387" name="Rectangle 386"/>
          <p:cNvSpPr/>
          <p:nvPr/>
        </p:nvSpPr>
        <p:spPr>
          <a:xfrm>
            <a:off x="7403621" y="3924399"/>
            <a:ext cx="226800" cy="144000"/>
          </a:xfrm>
          <a:prstGeom prst="rect">
            <a:avLst/>
          </a:prstGeom>
          <a:solidFill>
            <a:srgbClr val="F86E24">
              <a:lumMod val="75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88" name="Rounded Rectangle 387"/>
          <p:cNvSpPr/>
          <p:nvPr/>
        </p:nvSpPr>
        <p:spPr>
          <a:xfrm>
            <a:off x="5131873" y="1370199"/>
            <a:ext cx="838200" cy="1066800"/>
          </a:xfrm>
          <a:prstGeom prst="roundRect">
            <a:avLst/>
          </a:prstGeom>
          <a:solidFill>
            <a:srgbClr val="FDC4CF"/>
          </a:solidFill>
          <a:ln w="12700" cap="flat" cmpd="sng" algn="ctr">
            <a:solidFill>
              <a:srgbClr val="FA6A85"/>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1" i="0" u="none" strike="noStrike" kern="0" cap="none" spc="0" normalizeH="0" baseline="0" noProof="0" dirty="0" smtClean="0">
                <a:ln>
                  <a:noFill/>
                </a:ln>
                <a:solidFill>
                  <a:srgbClr val="000000"/>
                </a:solidFill>
                <a:effectLst/>
                <a:uLnTx/>
                <a:uFillTx/>
                <a:latin typeface="Corbel"/>
                <a:ea typeface="+mn-ea"/>
                <a:cs typeface="+mn-cs"/>
              </a:rPr>
              <a:t>Processor</a:t>
            </a:r>
            <a:endParaRPr kumimoji="0" lang="en-GB" sz="1050" b="1" i="0" u="none" strike="noStrike" kern="0" cap="none" spc="0" normalizeH="0" baseline="0" noProof="0" dirty="0">
              <a:ln>
                <a:noFill/>
              </a:ln>
              <a:solidFill>
                <a:srgbClr val="000000"/>
              </a:solidFill>
              <a:effectLst/>
              <a:uLnTx/>
              <a:uFillTx/>
              <a:latin typeface="Corbel"/>
              <a:ea typeface="+mn-ea"/>
              <a:cs typeface="+mn-cs"/>
            </a:endParaRPr>
          </a:p>
        </p:txBody>
      </p:sp>
      <p:sp>
        <p:nvSpPr>
          <p:cNvPr id="389" name="Oval 388"/>
          <p:cNvSpPr/>
          <p:nvPr/>
        </p:nvSpPr>
        <p:spPr>
          <a:xfrm>
            <a:off x="5268177" y="1709798"/>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90" name="Oval 389"/>
          <p:cNvSpPr/>
          <p:nvPr/>
        </p:nvSpPr>
        <p:spPr>
          <a:xfrm>
            <a:off x="5268177" y="2036993"/>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91" name="Oval 390"/>
          <p:cNvSpPr/>
          <p:nvPr/>
        </p:nvSpPr>
        <p:spPr>
          <a:xfrm>
            <a:off x="5649177" y="1709393"/>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92" name="Oval 391"/>
          <p:cNvSpPr/>
          <p:nvPr/>
        </p:nvSpPr>
        <p:spPr>
          <a:xfrm>
            <a:off x="5635765" y="2036993"/>
            <a:ext cx="206596" cy="205200"/>
          </a:xfrm>
          <a:prstGeom prst="ellipse">
            <a:avLst/>
          </a:prstGeom>
          <a:solidFill>
            <a:srgbClr val="C00000"/>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93" name="Elbow Connector 392"/>
          <p:cNvCxnSpPr>
            <a:stCxn id="387" idx="0"/>
            <a:endCxn id="392" idx="6"/>
          </p:cNvCxnSpPr>
          <p:nvPr/>
        </p:nvCxnSpPr>
        <p:spPr>
          <a:xfrm rot="16200000" flipV="1">
            <a:off x="5787288" y="2194666"/>
            <a:ext cx="1784806" cy="1674660"/>
          </a:xfrm>
          <a:prstGeom prst="bentConnector2">
            <a:avLst/>
          </a:prstGeom>
          <a:noFill/>
          <a:ln w="28575" cap="flat" cmpd="sng" algn="ctr">
            <a:solidFill>
              <a:srgbClr val="000000"/>
            </a:solidFill>
            <a:prstDash val="lgDash"/>
            <a:miter lim="800000"/>
            <a:tailEnd type="stealth" w="lg" len="med"/>
          </a:ln>
          <a:effectLst/>
        </p:spPr>
      </p:cxnSp>
      <p:cxnSp>
        <p:nvCxnSpPr>
          <p:cNvPr id="394" name="Elbow Connector 393"/>
          <p:cNvCxnSpPr/>
          <p:nvPr/>
        </p:nvCxnSpPr>
        <p:spPr>
          <a:xfrm rot="16200000" flipH="1">
            <a:off x="5447849" y="2538273"/>
            <a:ext cx="1507452" cy="873592"/>
          </a:xfrm>
          <a:prstGeom prst="bentConnector3">
            <a:avLst>
              <a:gd name="adj1" fmla="val 50000"/>
            </a:avLst>
          </a:prstGeom>
          <a:noFill/>
          <a:ln w="28575" cap="flat" cmpd="sng" algn="ctr">
            <a:solidFill>
              <a:srgbClr val="000000"/>
            </a:solidFill>
            <a:prstDash val="dash"/>
            <a:miter lim="800000"/>
            <a:tailEnd type="stealth" w="med" len="lg"/>
          </a:ln>
          <a:effectLst/>
        </p:spPr>
      </p:cxnSp>
      <p:sp>
        <p:nvSpPr>
          <p:cNvPr id="395" name="Rectangle 394"/>
          <p:cNvSpPr/>
          <p:nvPr/>
        </p:nvSpPr>
        <p:spPr>
          <a:xfrm>
            <a:off x="6514661" y="3884799"/>
            <a:ext cx="227168" cy="144000"/>
          </a:xfrm>
          <a:prstGeom prst="rect">
            <a:avLst/>
          </a:prstGeom>
          <a:solidFill>
            <a:srgbClr val="F86E24">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96" name="Rectangle 395"/>
          <p:cNvSpPr/>
          <p:nvPr/>
        </p:nvSpPr>
        <p:spPr>
          <a:xfrm>
            <a:off x="2641165" y="3925800"/>
            <a:ext cx="227168" cy="144000"/>
          </a:xfrm>
          <a:prstGeom prst="rect">
            <a:avLst/>
          </a:prstGeom>
          <a:solidFill>
            <a:srgbClr val="F86E24">
              <a:lumMod val="60000"/>
              <a:lumOff val="4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cxnSp>
        <p:nvCxnSpPr>
          <p:cNvPr id="397" name="Elbow Connector 396"/>
          <p:cNvCxnSpPr>
            <a:endCxn id="352" idx="2"/>
          </p:cNvCxnSpPr>
          <p:nvPr/>
        </p:nvCxnSpPr>
        <p:spPr>
          <a:xfrm flipV="1">
            <a:off x="1726982" y="2160000"/>
            <a:ext cx="1788595" cy="1757462"/>
          </a:xfrm>
          <a:prstGeom prst="bentConnector3">
            <a:avLst>
              <a:gd name="adj1" fmla="val 660"/>
            </a:avLst>
          </a:prstGeom>
          <a:noFill/>
          <a:ln w="28575" cap="flat" cmpd="sng" algn="ctr">
            <a:solidFill>
              <a:srgbClr val="000000"/>
            </a:solidFill>
            <a:prstDash val="dash"/>
            <a:miter lim="800000"/>
            <a:tailEnd type="stealth" w="med" len="lg"/>
          </a:ln>
          <a:effectLst/>
        </p:spPr>
      </p:cxnSp>
      <p:sp>
        <p:nvSpPr>
          <p:cNvPr id="398" name="Rounded Rectangle 397"/>
          <p:cNvSpPr/>
          <p:nvPr/>
        </p:nvSpPr>
        <p:spPr>
          <a:xfrm>
            <a:off x="1399165" y="2269800"/>
            <a:ext cx="711956" cy="194806"/>
          </a:xfrm>
          <a:prstGeom prst="roundRect">
            <a:avLst/>
          </a:prstGeom>
          <a:solidFill>
            <a:srgbClr val="56C5FF">
              <a:lumMod val="50000"/>
            </a:srgbClr>
          </a:solidFill>
          <a:ln w="12700" cap="flat" cmpd="sng" algn="ctr">
            <a:solidFill>
              <a:srgbClr val="56C5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399" name="TextBox 398"/>
          <p:cNvSpPr txBox="1"/>
          <p:nvPr/>
        </p:nvSpPr>
        <p:spPr>
          <a:xfrm>
            <a:off x="235949" y="4953000"/>
            <a:ext cx="4076700" cy="1338828"/>
          </a:xfrm>
          <a:prstGeom prst="rect">
            <a:avLst/>
          </a:prstGeom>
          <a:noFill/>
        </p:spPr>
        <p:txBody>
          <a:bodyPr wrap="square" rtlCol="0">
            <a:spAutoFit/>
          </a:bodyPr>
          <a:lstStyle/>
          <a:p>
            <a:pPr marL="342900" marR="0" lvl="0" indent="-342900" defTabSz="91440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0" cap="none" spc="0" normalizeH="0" baseline="0" noProof="0" dirty="0" smtClean="0">
                <a:ln>
                  <a:noFill/>
                </a:ln>
                <a:solidFill>
                  <a:sysClr val="windowText" lastClr="000000"/>
                </a:solidFill>
                <a:effectLst/>
                <a:uLnTx/>
                <a:uFillTx/>
              </a:rPr>
              <a:t>Registers send buffer</a:t>
            </a:r>
          </a:p>
          <a:p>
            <a:pPr marL="342900" marR="0" lvl="0" indent="-342900" defTabSz="91440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0" cap="none" spc="0" normalizeH="0" baseline="0" noProof="0" dirty="0" smtClean="0">
                <a:ln>
                  <a:noFill/>
                </a:ln>
                <a:solidFill>
                  <a:sysClr val="windowText" lastClr="000000"/>
                </a:solidFill>
                <a:effectLst/>
                <a:uLnTx/>
                <a:uFillTx/>
              </a:rPr>
              <a:t>Sends </a:t>
            </a:r>
            <a:r>
              <a:rPr kumimoji="0" lang="en-US" sz="1800" b="0" i="0" u="none" strike="noStrike" kern="0" cap="none" spc="0" normalizeH="0" baseline="0" noProof="0" dirty="0">
                <a:ln>
                  <a:noFill/>
                </a:ln>
                <a:solidFill>
                  <a:sysClr val="windowText" lastClr="000000"/>
                </a:solidFill>
                <a:effectLst/>
                <a:uLnTx/>
                <a:uFillTx/>
              </a:rPr>
              <a:t>MSG_MR CM to receiver</a:t>
            </a:r>
          </a:p>
          <a:p>
            <a:pPr marL="800100" marR="0" lvl="1" indent="-34290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800" b="0" i="0" u="none" strike="noStrike" kern="0" cap="none" spc="0" normalizeH="0" baseline="0" noProof="0" dirty="0">
                <a:ln>
                  <a:noFill/>
                </a:ln>
                <a:solidFill>
                  <a:sysClr val="windowText" lastClr="000000"/>
                </a:solidFill>
                <a:effectLst/>
                <a:uLnTx/>
                <a:uFillTx/>
              </a:rPr>
              <a:t>Tag, context, buffer </a:t>
            </a:r>
            <a:r>
              <a:rPr kumimoji="0" lang="en-US" sz="1800" b="0" i="0" u="none" strike="noStrike" kern="0" cap="none" spc="0" normalizeH="0" baseline="0" noProof="0" dirty="0" smtClean="0">
                <a:ln>
                  <a:noFill/>
                </a:ln>
                <a:solidFill>
                  <a:sysClr val="windowText" lastClr="000000"/>
                </a:solidFill>
                <a:effectLst/>
                <a:uLnTx/>
                <a:uFillTx/>
              </a:rPr>
              <a:t>length</a:t>
            </a:r>
            <a:endParaRPr kumimoji="0" lang="en-GB" sz="1800" b="0" i="0" u="none" strike="noStrike" kern="0" cap="none" spc="0" normalizeH="0" baseline="0" noProof="0" dirty="0">
              <a:ln>
                <a:noFill/>
              </a:ln>
              <a:solidFill>
                <a:sysClr val="windowText" lastClr="000000"/>
              </a:solidFill>
              <a:effectLst/>
              <a:uLnTx/>
              <a:uFillTx/>
            </a:endParaRPr>
          </a:p>
        </p:txBody>
      </p:sp>
      <p:sp>
        <p:nvSpPr>
          <p:cNvPr id="400" name="TextBox 399"/>
          <p:cNvSpPr txBox="1"/>
          <p:nvPr/>
        </p:nvSpPr>
        <p:spPr>
          <a:xfrm>
            <a:off x="5371475" y="5221069"/>
            <a:ext cx="3913251" cy="646331"/>
          </a:xfrm>
          <a:prstGeom prst="rect">
            <a:avLst/>
          </a:prstGeom>
          <a:noFill/>
        </p:spPr>
        <p:txBody>
          <a:bodyPr wrap="none" rtlCol="0">
            <a:spAutoFit/>
          </a:bodyPr>
          <a:lstStyle/>
          <a:p>
            <a:pPr marL="342900" marR="0" lvl="0" indent="-342900" defTabSz="914400" eaLnBrk="1" fontAlgn="auto" latinLnBrk="0" hangingPunct="1">
              <a:lnSpc>
                <a:spcPct val="100000"/>
              </a:lnSpc>
              <a:spcBef>
                <a:spcPts val="0"/>
              </a:spcBef>
              <a:spcAft>
                <a:spcPts val="0"/>
              </a:spcAft>
              <a:buClrTx/>
              <a:buSzTx/>
              <a:buFont typeface="+mj-lt"/>
              <a:buAutoNum type="arabicPeriod" startAt="3"/>
              <a:tabLst/>
              <a:defRPr/>
            </a:pPr>
            <a:r>
              <a:rPr kumimoji="0" lang="en-US" sz="1800" b="0" i="0" u="none" strike="noStrike" kern="0" cap="none" spc="0" normalizeH="0" baseline="0" noProof="0" dirty="0" smtClean="0">
                <a:ln>
                  <a:noFill/>
                </a:ln>
                <a:solidFill>
                  <a:sysClr val="windowText" lastClr="000000"/>
                </a:solidFill>
                <a:effectLst/>
                <a:uLnTx/>
                <a:uFillTx/>
              </a:rPr>
              <a:t>Gets control message </a:t>
            </a:r>
            <a:r>
              <a:rPr kumimoji="0" lang="en-US" sz="1800" b="0" i="0" u="none" strike="noStrike" kern="0" cap="none" spc="0" normalizeH="0" baseline="0" noProof="0" dirty="0">
                <a:ln>
                  <a:noFill/>
                </a:ln>
                <a:solidFill>
                  <a:sysClr val="windowText" lastClr="000000"/>
                </a:solidFill>
                <a:effectLst/>
                <a:uLnTx/>
                <a:uFillTx/>
              </a:rPr>
              <a:t>from sender</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Text" lastClr="000000"/>
              </a:solidFill>
              <a:effectLst/>
              <a:uLnTx/>
              <a:uFillTx/>
            </a:endParaRPr>
          </a:p>
        </p:txBody>
      </p:sp>
      <p:sp>
        <p:nvSpPr>
          <p:cNvPr id="401" name="TextBox 400"/>
          <p:cNvSpPr txBox="1"/>
          <p:nvPr/>
        </p:nvSpPr>
        <p:spPr>
          <a:xfrm>
            <a:off x="5371735" y="5105400"/>
            <a:ext cx="3772265" cy="1431161"/>
          </a:xfrm>
          <a:prstGeom prst="rect">
            <a:avLst/>
          </a:prstGeom>
          <a:noFill/>
        </p:spPr>
        <p:txBody>
          <a:bodyPr wrap="square" rtlCol="0">
            <a:spAutoFit/>
          </a:bodyPr>
          <a:lstStyle/>
          <a:p>
            <a:pPr marL="342900" marR="0" lvl="0" indent="-342900" defTabSz="914400" eaLnBrk="1" fontAlgn="auto" latinLnBrk="0" hangingPunct="1">
              <a:lnSpc>
                <a:spcPct val="100000"/>
              </a:lnSpc>
              <a:spcBef>
                <a:spcPts val="1800"/>
              </a:spcBef>
              <a:spcAft>
                <a:spcPts val="0"/>
              </a:spcAft>
              <a:buClrTx/>
              <a:buSzTx/>
              <a:buFont typeface="+mj-lt"/>
              <a:buAutoNum type="arabicPeriod" startAt="4"/>
              <a:tabLst/>
              <a:defRPr/>
            </a:pPr>
            <a:r>
              <a:rPr kumimoji="0" lang="en-US" sz="1800" b="0" i="0" u="none" strike="noStrike" kern="0" cap="none" spc="0" normalizeH="0" baseline="0" noProof="0" dirty="0">
                <a:ln>
                  <a:noFill/>
                </a:ln>
                <a:solidFill>
                  <a:sysClr val="windowText" lastClr="000000"/>
                </a:solidFill>
                <a:effectLst/>
                <a:uLnTx/>
                <a:uFillTx/>
              </a:rPr>
              <a:t>Registers memory buffers</a:t>
            </a:r>
          </a:p>
          <a:p>
            <a:pPr marL="342900" marR="0" lvl="0" indent="-342900" defTabSz="914400" eaLnBrk="1" fontAlgn="auto" latinLnBrk="0" hangingPunct="1">
              <a:lnSpc>
                <a:spcPct val="100000"/>
              </a:lnSpc>
              <a:spcBef>
                <a:spcPts val="1800"/>
              </a:spcBef>
              <a:spcAft>
                <a:spcPts val="0"/>
              </a:spcAft>
              <a:buClrTx/>
              <a:buSzTx/>
              <a:buFont typeface="+mj-lt"/>
              <a:buAutoNum type="arabicPeriod" startAt="4"/>
              <a:tabLst/>
              <a:defRPr/>
            </a:pPr>
            <a:r>
              <a:rPr kumimoji="0" lang="en-US" sz="1800" b="0" i="0" u="none" strike="noStrike" kern="0" cap="none" spc="0" normalizeH="0" baseline="0" noProof="0" dirty="0" smtClean="0">
                <a:ln>
                  <a:noFill/>
                </a:ln>
                <a:solidFill>
                  <a:sysClr val="windowText" lastClr="000000"/>
                </a:solidFill>
                <a:effectLst/>
                <a:uLnTx/>
                <a:uFillTx/>
              </a:rPr>
              <a:t>Sends </a:t>
            </a:r>
            <a:r>
              <a:rPr kumimoji="0" lang="en-US" sz="1800" b="0" i="0" u="none" strike="noStrike" kern="0" cap="none" spc="0" normalizeH="0" baseline="0" noProof="0" dirty="0">
                <a:ln>
                  <a:noFill/>
                </a:ln>
                <a:solidFill>
                  <a:sysClr val="windowText" lastClr="000000"/>
                </a:solidFill>
                <a:effectLst/>
                <a:uLnTx/>
                <a:uFillTx/>
              </a:rPr>
              <a:t>MSG_RDY CM containing memory keys to sender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ysClr val="windowText" lastClr="000000"/>
                </a:solidFill>
                <a:effectLst/>
                <a:uLnTx/>
                <a:uFillTx/>
              </a:rPr>
              <a:t> </a:t>
            </a:r>
            <a:endParaRPr kumimoji="0" lang="en-GB" sz="1800" b="0" i="0" u="none" strike="noStrike" kern="0" cap="none" spc="0" normalizeH="0" baseline="0" noProof="0" dirty="0">
              <a:ln>
                <a:noFill/>
              </a:ln>
              <a:solidFill>
                <a:sysClr val="windowText" lastClr="000000"/>
              </a:solidFill>
              <a:effectLst/>
              <a:uLnTx/>
              <a:uFillTx/>
            </a:endParaRPr>
          </a:p>
        </p:txBody>
      </p:sp>
      <p:sp>
        <p:nvSpPr>
          <p:cNvPr id="402" name="TextBox 401"/>
          <p:cNvSpPr txBox="1"/>
          <p:nvPr/>
        </p:nvSpPr>
        <p:spPr>
          <a:xfrm>
            <a:off x="231397" y="5257800"/>
            <a:ext cx="3524630" cy="646331"/>
          </a:xfrm>
          <a:prstGeom prst="rect">
            <a:avLst/>
          </a:prstGeom>
          <a:noFill/>
        </p:spPr>
        <p:txBody>
          <a:bodyPr wrap="square" rtlCol="0">
            <a:spAutoFit/>
          </a:bodyPr>
          <a:lstStyle/>
          <a:p>
            <a:pPr marL="342900" marR="0" lvl="0" indent="-342900" defTabSz="914400" eaLnBrk="1" fontAlgn="auto" latinLnBrk="0" hangingPunct="1">
              <a:lnSpc>
                <a:spcPct val="100000"/>
              </a:lnSpc>
              <a:spcBef>
                <a:spcPts val="0"/>
              </a:spcBef>
              <a:spcAft>
                <a:spcPts val="0"/>
              </a:spcAft>
              <a:buClrTx/>
              <a:buSzTx/>
              <a:buFont typeface="+mj-lt"/>
              <a:buAutoNum type="arabicPeriod" startAt="6"/>
              <a:tabLst/>
              <a:defRPr/>
            </a:pPr>
            <a:r>
              <a:rPr kumimoji="0" lang="en-GB" sz="1800" b="0" i="0" u="none" strike="noStrike" kern="0" cap="none" spc="0" normalizeH="0" baseline="0" noProof="0" dirty="0" smtClean="0">
                <a:ln>
                  <a:noFill/>
                </a:ln>
                <a:solidFill>
                  <a:sysClr val="windowText" lastClr="000000"/>
                </a:solidFill>
                <a:effectLst/>
                <a:uLnTx/>
                <a:uFillTx/>
              </a:rPr>
              <a:t>Gets remote keys of the receive buffer in control message</a:t>
            </a:r>
            <a:endParaRPr kumimoji="0" lang="en-GB" sz="1800" b="0" i="0" u="none" strike="noStrike" kern="0" cap="none" spc="0" normalizeH="0" baseline="0" noProof="0" dirty="0">
              <a:ln>
                <a:noFill/>
              </a:ln>
              <a:solidFill>
                <a:sysClr val="windowText" lastClr="000000"/>
              </a:solidFill>
              <a:effectLst/>
              <a:uLnTx/>
              <a:uFillTx/>
            </a:endParaRPr>
          </a:p>
        </p:txBody>
      </p:sp>
      <p:sp>
        <p:nvSpPr>
          <p:cNvPr id="403" name="TextBox 402"/>
          <p:cNvSpPr txBox="1"/>
          <p:nvPr/>
        </p:nvSpPr>
        <p:spPr>
          <a:xfrm>
            <a:off x="242214" y="5228606"/>
            <a:ext cx="3594254" cy="369332"/>
          </a:xfrm>
          <a:prstGeom prst="rect">
            <a:avLst/>
          </a:prstGeom>
          <a:noFill/>
        </p:spPr>
        <p:txBody>
          <a:bodyPr wrap="none" rtlCol="0">
            <a:spAutoFit/>
          </a:bodyPr>
          <a:lstStyle/>
          <a:p>
            <a:pPr marL="342900" marR="0" lvl="0" indent="-342900" defTabSz="914400" eaLnBrk="1" fontAlgn="auto" latinLnBrk="0" hangingPunct="1">
              <a:lnSpc>
                <a:spcPct val="100000"/>
              </a:lnSpc>
              <a:spcBef>
                <a:spcPts val="0"/>
              </a:spcBef>
              <a:spcAft>
                <a:spcPts val="0"/>
              </a:spcAft>
              <a:buClrTx/>
              <a:buSzTx/>
              <a:buFont typeface="+mj-lt"/>
              <a:buAutoNum type="arabicPeriod" startAt="7"/>
              <a:tabLst/>
              <a:defRPr/>
            </a:pPr>
            <a:r>
              <a:rPr kumimoji="0" lang="en-US" sz="1800" b="0" i="0" u="none" strike="noStrike" kern="0" cap="none" spc="0" normalizeH="0" baseline="0" noProof="0" dirty="0">
                <a:ln>
                  <a:noFill/>
                </a:ln>
                <a:solidFill>
                  <a:sysClr val="windowText" lastClr="000000"/>
                </a:solidFill>
                <a:effectLst/>
                <a:uLnTx/>
                <a:uFillTx/>
              </a:rPr>
              <a:t>RDMA write to remote </a:t>
            </a:r>
            <a:r>
              <a:rPr kumimoji="0" lang="en-US" sz="1800" b="0" i="0" u="none" strike="noStrike" kern="0" cap="none" spc="0" normalizeH="0" baseline="0" noProof="0" dirty="0" smtClean="0">
                <a:ln>
                  <a:noFill/>
                </a:ln>
                <a:solidFill>
                  <a:sysClr val="windowText" lastClr="000000"/>
                </a:solidFill>
                <a:effectLst/>
                <a:uLnTx/>
                <a:uFillTx/>
              </a:rPr>
              <a:t>memory</a:t>
            </a:r>
            <a:r>
              <a:rPr kumimoji="0" lang="en-GB" sz="1800" b="0" i="0" u="none" strike="noStrike" kern="0" cap="none" spc="0" normalizeH="0" baseline="0" noProof="0" dirty="0" smtClean="0">
                <a:ln>
                  <a:noFill/>
                </a:ln>
                <a:solidFill>
                  <a:sysClr val="windowText" lastClr="000000"/>
                </a:solidFill>
                <a:effectLst/>
                <a:uLnTx/>
                <a:uFillTx/>
              </a:rPr>
              <a:t> </a:t>
            </a:r>
            <a:endParaRPr kumimoji="0" lang="en-GB" sz="1800" b="0" i="0" u="none" strike="noStrike" kern="0" cap="none" spc="0" normalizeH="0" baseline="0" noProof="0" dirty="0">
              <a:ln>
                <a:noFill/>
              </a:ln>
              <a:solidFill>
                <a:sysClr val="windowText" lastClr="000000"/>
              </a:solidFill>
              <a:effectLst/>
              <a:uLnTx/>
              <a:uFillTx/>
            </a:endParaRPr>
          </a:p>
        </p:txBody>
      </p:sp>
      <p:sp>
        <p:nvSpPr>
          <p:cNvPr id="404" name="TextBox 403"/>
          <p:cNvSpPr txBox="1"/>
          <p:nvPr/>
        </p:nvSpPr>
        <p:spPr>
          <a:xfrm>
            <a:off x="1849400" y="4723311"/>
            <a:ext cx="891591"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smtClean="0">
                <a:ln>
                  <a:noFill/>
                </a:ln>
                <a:solidFill>
                  <a:srgbClr val="C00000"/>
                </a:solidFill>
                <a:effectLst/>
                <a:uLnTx/>
                <a:uFillTx/>
              </a:rPr>
              <a:t>Sender</a:t>
            </a:r>
            <a:endParaRPr kumimoji="0" lang="en-GB" sz="1800" b="1" i="0" u="none" strike="noStrike" kern="0" cap="none" spc="0" normalizeH="0" baseline="0" noProof="0" dirty="0">
              <a:ln>
                <a:noFill/>
              </a:ln>
              <a:solidFill>
                <a:srgbClr val="C00000"/>
              </a:solidFill>
              <a:effectLst/>
              <a:uLnTx/>
              <a:uFillTx/>
            </a:endParaRPr>
          </a:p>
        </p:txBody>
      </p:sp>
      <p:sp>
        <p:nvSpPr>
          <p:cNvPr id="405" name="TextBox 404"/>
          <p:cNvSpPr txBox="1"/>
          <p:nvPr/>
        </p:nvSpPr>
        <p:spPr>
          <a:xfrm>
            <a:off x="6655873" y="4704515"/>
            <a:ext cx="1032975"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smtClean="0">
                <a:ln>
                  <a:noFill/>
                </a:ln>
                <a:solidFill>
                  <a:srgbClr val="C00000"/>
                </a:solidFill>
                <a:effectLst/>
                <a:uLnTx/>
                <a:uFillTx/>
              </a:rPr>
              <a:t>Receiver</a:t>
            </a:r>
            <a:endParaRPr kumimoji="0" lang="en-GB" sz="1800" b="1" i="0" u="none" strike="noStrike" kern="0" cap="none" spc="0" normalizeH="0" baseline="0" noProof="0" dirty="0">
              <a:ln>
                <a:noFill/>
              </a:ln>
              <a:solidFill>
                <a:srgbClr val="C00000"/>
              </a:solidFill>
              <a:effectLst/>
              <a:uLnTx/>
              <a:uFillTx/>
            </a:endParaRPr>
          </a:p>
        </p:txBody>
      </p:sp>
      <p:sp>
        <p:nvSpPr>
          <p:cNvPr id="406" name="TextBox 405"/>
          <p:cNvSpPr txBox="1"/>
          <p:nvPr/>
        </p:nvSpPr>
        <p:spPr>
          <a:xfrm>
            <a:off x="3875544" y="2929394"/>
            <a:ext cx="1789424"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smtClean="0">
                <a:ln>
                  <a:noFill/>
                </a:ln>
                <a:solidFill>
                  <a:srgbClr val="C00000"/>
                </a:solidFill>
                <a:effectLst/>
                <a:uLnTx/>
                <a:uFillTx/>
              </a:rPr>
              <a:t>Communication Completed</a:t>
            </a:r>
            <a:endParaRPr kumimoji="0" lang="en-GB" sz="1800" b="1" i="0" u="none" strike="noStrike" kern="0" cap="none" spc="0" normalizeH="0" baseline="0" noProof="0" dirty="0">
              <a:ln>
                <a:noFill/>
              </a:ln>
              <a:solidFill>
                <a:srgbClr val="C00000"/>
              </a:solidFill>
              <a:effectLst/>
              <a:uLnTx/>
              <a:uFillTx/>
            </a:endParaRPr>
          </a:p>
        </p:txBody>
      </p:sp>
    </p:spTree>
    <p:extLst>
      <p:ext uri="{BB962C8B-B14F-4D97-AF65-F5344CB8AC3E}">
        <p14:creationId xmlns:p14="http://schemas.microsoft.com/office/powerpoint/2010/main" val="318087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8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55"/>
                                        </p:tgtEl>
                                        <p:attrNameLst>
                                          <p:attrName>style.visibility</p:attrName>
                                        </p:attrNameLst>
                                      </p:cBhvr>
                                      <p:to>
                                        <p:strVal val="visible"/>
                                      </p:to>
                                    </p:set>
                                    <p:animEffect transition="in" filter="fade">
                                      <p:cBhvr>
                                        <p:cTn id="29" dur="500"/>
                                        <p:tgtEl>
                                          <p:spTgt spid="35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56"/>
                                        </p:tgtEl>
                                        <p:attrNameLst>
                                          <p:attrName>style.visibility</p:attrName>
                                        </p:attrNameLst>
                                      </p:cBhvr>
                                      <p:to>
                                        <p:strVal val="visible"/>
                                      </p:to>
                                    </p:set>
                                    <p:animEffect transition="in" filter="fade">
                                      <p:cBhvr>
                                        <p:cTn id="32" dur="500"/>
                                        <p:tgtEl>
                                          <p:spTgt spid="35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96"/>
                                        </p:tgtEl>
                                        <p:attrNameLst>
                                          <p:attrName>style.visibility</p:attrName>
                                        </p:attrNameLst>
                                      </p:cBhvr>
                                      <p:to>
                                        <p:strVal val="visible"/>
                                      </p:to>
                                    </p:set>
                                    <p:animEffect transition="in" filter="fade">
                                      <p:cBhvr>
                                        <p:cTn id="35" dur="500"/>
                                        <p:tgtEl>
                                          <p:spTgt spid="396"/>
                                        </p:tgtEl>
                                      </p:cBhvr>
                                    </p:animEffect>
                                  </p:childTnLst>
                                </p:cTn>
                              </p:par>
                              <p:par>
                                <p:cTn id="36" presetID="1" presetClass="entr" presetSubtype="0" fill="hold" grpId="0" nodeType="withEffect">
                                  <p:stCondLst>
                                    <p:cond delay="0"/>
                                  </p:stCondLst>
                                  <p:childTnLst>
                                    <p:set>
                                      <p:cBhvr>
                                        <p:cTn id="37" dur="1" fill="hold">
                                          <p:stCondLst>
                                            <p:cond delay="0"/>
                                          </p:stCondLst>
                                        </p:cTn>
                                        <p:tgtEl>
                                          <p:spTgt spid="38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87"/>
                                        </p:tgtEl>
                                        <p:attrNameLst>
                                          <p:attrName>style.visibility</p:attrName>
                                        </p:attrNameLst>
                                      </p:cBhvr>
                                      <p:to>
                                        <p:strVal val="visible"/>
                                      </p:to>
                                    </p:set>
                                    <p:animEffect transition="in" filter="fade">
                                      <p:cBhvr>
                                        <p:cTn id="42" dur="500"/>
                                        <p:tgtEl>
                                          <p:spTgt spid="387"/>
                                        </p:tgtEl>
                                      </p:cBhvr>
                                    </p:animEffect>
                                  </p:childTnLst>
                                </p:cTn>
                              </p:par>
                              <p:par>
                                <p:cTn id="43" presetID="1" presetClass="exit" presetSubtype="0" fill="hold" grpId="1" nodeType="withEffect">
                                  <p:stCondLst>
                                    <p:cond delay="0"/>
                                  </p:stCondLst>
                                  <p:childTnLst>
                                    <p:set>
                                      <p:cBhvr>
                                        <p:cTn id="44" dur="1" fill="hold">
                                          <p:stCondLst>
                                            <p:cond delay="0"/>
                                          </p:stCondLst>
                                        </p:cTn>
                                        <p:tgtEl>
                                          <p:spTgt spid="399"/>
                                        </p:tgtEl>
                                        <p:attrNameLst>
                                          <p:attrName>style.visibility</p:attrName>
                                        </p:attrNameLst>
                                      </p:cBhvr>
                                      <p:to>
                                        <p:strVal val="hidden"/>
                                      </p:to>
                                    </p:set>
                                  </p:childTnLst>
                                </p:cTn>
                              </p:par>
                              <p:par>
                                <p:cTn id="45" presetID="10" presetClass="entr" presetSubtype="0" fill="hold" nodeType="withEffect">
                                  <p:stCondLst>
                                    <p:cond delay="0"/>
                                  </p:stCondLst>
                                  <p:childTnLst>
                                    <p:set>
                                      <p:cBhvr>
                                        <p:cTn id="46" dur="1" fill="hold">
                                          <p:stCondLst>
                                            <p:cond delay="0"/>
                                          </p:stCondLst>
                                        </p:cTn>
                                        <p:tgtEl>
                                          <p:spTgt spid="393"/>
                                        </p:tgtEl>
                                        <p:attrNameLst>
                                          <p:attrName>style.visibility</p:attrName>
                                        </p:attrNameLst>
                                      </p:cBhvr>
                                      <p:to>
                                        <p:strVal val="visible"/>
                                      </p:to>
                                    </p:set>
                                    <p:animEffect transition="in" filter="fade">
                                      <p:cBhvr>
                                        <p:cTn id="47" dur="500"/>
                                        <p:tgtEl>
                                          <p:spTgt spid="393"/>
                                        </p:tgtEl>
                                      </p:cBhvr>
                                    </p:animEffect>
                                  </p:childTnLst>
                                </p:cTn>
                              </p:par>
                              <p:par>
                                <p:cTn id="48" presetID="1" presetClass="exit" presetSubtype="0" fill="hold" grpId="1" nodeType="withEffect">
                                  <p:stCondLst>
                                    <p:cond delay="0"/>
                                  </p:stCondLst>
                                  <p:childTnLst>
                                    <p:set>
                                      <p:cBhvr>
                                        <p:cTn id="49" dur="1" fill="hold">
                                          <p:stCondLst>
                                            <p:cond delay="0"/>
                                          </p:stCondLst>
                                        </p:cTn>
                                        <p:tgtEl>
                                          <p:spTgt spid="383"/>
                                        </p:tgtEl>
                                        <p:attrNameLst>
                                          <p:attrName>style.visibility</p:attrName>
                                        </p:attrNameLst>
                                      </p:cBhvr>
                                      <p:to>
                                        <p:strVal val="hidden"/>
                                      </p:to>
                                    </p:set>
                                  </p:childTnLst>
                                </p:cTn>
                              </p:par>
                              <p:par>
                                <p:cTn id="50" presetID="1" presetClass="exit" presetSubtype="0" fill="hold" nodeType="withEffect">
                                  <p:stCondLst>
                                    <p:cond delay="0"/>
                                  </p:stCondLst>
                                  <p:childTnLst>
                                    <p:set>
                                      <p:cBhvr>
                                        <p:cTn id="51" dur="1" fill="hold">
                                          <p:stCondLst>
                                            <p:cond delay="0"/>
                                          </p:stCondLst>
                                        </p:cTn>
                                        <p:tgtEl>
                                          <p:spTgt spid="355"/>
                                        </p:tgtEl>
                                        <p:attrNameLst>
                                          <p:attrName>style.visibility</p:attrName>
                                        </p:attrNameLst>
                                      </p:cBhvr>
                                      <p:to>
                                        <p:strVal val="hidden"/>
                                      </p:to>
                                    </p:set>
                                  </p:childTnLst>
                                </p:cTn>
                              </p:par>
                              <p:par>
                                <p:cTn id="52" presetID="1" presetClass="entr" presetSubtype="0" fill="hold" grpId="0" nodeType="withEffect">
                                  <p:stCondLst>
                                    <p:cond delay="0"/>
                                  </p:stCondLst>
                                  <p:childTnLst>
                                    <p:set>
                                      <p:cBhvr>
                                        <p:cTn id="53" dur="1" fill="hold">
                                          <p:stCondLst>
                                            <p:cond delay="0"/>
                                          </p:stCondLst>
                                        </p:cTn>
                                        <p:tgtEl>
                                          <p:spTgt spid="400"/>
                                        </p:tgtEl>
                                        <p:attrNameLst>
                                          <p:attrName>style.visibility</p:attrName>
                                        </p:attrNameLst>
                                      </p:cBhvr>
                                      <p:to>
                                        <p:strVal val="visible"/>
                                      </p:to>
                                    </p:set>
                                  </p:childTnLst>
                                </p:cTn>
                              </p:par>
                              <p:par>
                                <p:cTn id="54" presetID="1" presetClass="exit" presetSubtype="0" fill="hold" grpId="1" nodeType="withEffect">
                                  <p:stCondLst>
                                    <p:cond delay="0"/>
                                  </p:stCondLst>
                                  <p:childTnLst>
                                    <p:set>
                                      <p:cBhvr>
                                        <p:cTn id="55" dur="1" fill="hold">
                                          <p:stCondLst>
                                            <p:cond delay="0"/>
                                          </p:stCondLst>
                                        </p:cTn>
                                        <p:tgtEl>
                                          <p:spTgt spid="356"/>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94"/>
                                        </p:tgtEl>
                                        <p:attrNameLst>
                                          <p:attrName>style.visibility</p:attrName>
                                        </p:attrNameLst>
                                      </p:cBhvr>
                                      <p:to>
                                        <p:strVal val="visible"/>
                                      </p:to>
                                    </p:set>
                                    <p:animEffect transition="in" filter="fade">
                                      <p:cBhvr>
                                        <p:cTn id="60" dur="500"/>
                                        <p:tgtEl>
                                          <p:spTgt spid="394"/>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95"/>
                                        </p:tgtEl>
                                        <p:attrNameLst>
                                          <p:attrName>style.visibility</p:attrName>
                                        </p:attrNameLst>
                                      </p:cBhvr>
                                      <p:to>
                                        <p:strVal val="visible"/>
                                      </p:to>
                                    </p:set>
                                    <p:animEffect transition="in" filter="fade">
                                      <p:cBhvr>
                                        <p:cTn id="63" dur="500"/>
                                        <p:tgtEl>
                                          <p:spTgt spid="395"/>
                                        </p:tgtEl>
                                      </p:cBhvr>
                                    </p:animEffect>
                                  </p:childTnLst>
                                </p:cTn>
                              </p:par>
                              <p:par>
                                <p:cTn id="64" presetID="1" presetClass="exit" presetSubtype="0" fill="hold" grpId="1" nodeType="withEffect">
                                  <p:stCondLst>
                                    <p:cond delay="0"/>
                                  </p:stCondLst>
                                  <p:childTnLst>
                                    <p:set>
                                      <p:cBhvr>
                                        <p:cTn id="65" dur="1" fill="hold">
                                          <p:stCondLst>
                                            <p:cond delay="0"/>
                                          </p:stCondLst>
                                        </p:cTn>
                                        <p:tgtEl>
                                          <p:spTgt spid="387"/>
                                        </p:tgtEl>
                                        <p:attrNameLst>
                                          <p:attrName>style.visibility</p:attrName>
                                        </p:attrNameLst>
                                      </p:cBhvr>
                                      <p:to>
                                        <p:strVal val="hidden"/>
                                      </p:to>
                                    </p:set>
                                  </p:childTnLst>
                                </p:cTn>
                              </p:par>
                              <p:par>
                                <p:cTn id="66" presetID="1" presetClass="exit" presetSubtype="0" fill="hold" nodeType="withEffect">
                                  <p:stCondLst>
                                    <p:cond delay="0"/>
                                  </p:stCondLst>
                                  <p:childTnLst>
                                    <p:set>
                                      <p:cBhvr>
                                        <p:cTn id="67" dur="1" fill="hold">
                                          <p:stCondLst>
                                            <p:cond delay="0"/>
                                          </p:stCondLst>
                                        </p:cTn>
                                        <p:tgtEl>
                                          <p:spTgt spid="393"/>
                                        </p:tgtEl>
                                        <p:attrNameLst>
                                          <p:attrName>style.visibility</p:attrName>
                                        </p:attrNameLst>
                                      </p:cBhvr>
                                      <p:to>
                                        <p:strVal val="hidden"/>
                                      </p:to>
                                    </p:set>
                                  </p:childTnLst>
                                </p:cTn>
                              </p:par>
                              <p:par>
                                <p:cTn id="68" presetID="1" presetClass="entr" presetSubtype="0" fill="hold" grpId="0" nodeType="withEffect">
                                  <p:stCondLst>
                                    <p:cond delay="0"/>
                                  </p:stCondLst>
                                  <p:childTnLst>
                                    <p:set>
                                      <p:cBhvr>
                                        <p:cTn id="69" dur="1" fill="hold">
                                          <p:stCondLst>
                                            <p:cond delay="0"/>
                                          </p:stCondLst>
                                        </p:cTn>
                                        <p:tgtEl>
                                          <p:spTgt spid="386"/>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384"/>
                                        </p:tgtEl>
                                        <p:attrNameLst>
                                          <p:attrName>style.visibility</p:attrName>
                                        </p:attrNameLst>
                                      </p:cBhvr>
                                      <p:to>
                                        <p:strVal val="visible"/>
                                      </p:to>
                                    </p:set>
                                  </p:childTnLst>
                                </p:cTn>
                              </p:par>
                              <p:par>
                                <p:cTn id="72" presetID="1" presetClass="exit" presetSubtype="0" fill="hold" grpId="1" nodeType="withEffect">
                                  <p:stCondLst>
                                    <p:cond delay="0"/>
                                  </p:stCondLst>
                                  <p:childTnLst>
                                    <p:set>
                                      <p:cBhvr>
                                        <p:cTn id="73" dur="1" fill="hold">
                                          <p:stCondLst>
                                            <p:cond delay="0"/>
                                          </p:stCondLst>
                                        </p:cTn>
                                        <p:tgtEl>
                                          <p:spTgt spid="400"/>
                                        </p:tgtEl>
                                        <p:attrNameLst>
                                          <p:attrName>style.visibility</p:attrName>
                                        </p:attrNameLst>
                                      </p:cBhvr>
                                      <p:to>
                                        <p:strVal val="hidden"/>
                                      </p:to>
                                    </p:set>
                                  </p:childTnLst>
                                </p:cTn>
                              </p:par>
                              <p:par>
                                <p:cTn id="74" presetID="1" presetClass="entr" presetSubtype="0" fill="hold" grpId="0" nodeType="withEffect">
                                  <p:stCondLst>
                                    <p:cond delay="0"/>
                                  </p:stCondLst>
                                  <p:childTnLst>
                                    <p:set>
                                      <p:cBhvr>
                                        <p:cTn id="75" dur="1" fill="hold">
                                          <p:stCondLst>
                                            <p:cond delay="0"/>
                                          </p:stCondLst>
                                        </p:cTn>
                                        <p:tgtEl>
                                          <p:spTgt spid="401"/>
                                        </p:tgtEl>
                                        <p:attrNameLst>
                                          <p:attrName>style.visibility</p:attrName>
                                        </p:attrNameLst>
                                      </p:cBhvr>
                                      <p:to>
                                        <p:strVal val="visible"/>
                                      </p:to>
                                    </p:set>
                                  </p:childTnLst>
                                </p:cTn>
                              </p:par>
                              <p:par>
                                <p:cTn id="76" presetID="1" presetClass="entr" presetSubtype="0" fill="hold" nodeType="withEffect">
                                  <p:stCondLst>
                                    <p:cond delay="0"/>
                                  </p:stCondLst>
                                  <p:childTnLst>
                                    <p:set>
                                      <p:cBhvr>
                                        <p:cTn id="77" dur="1" fill="hold">
                                          <p:stCondLst>
                                            <p:cond delay="0"/>
                                          </p:stCondLst>
                                        </p:cTn>
                                        <p:tgtEl>
                                          <p:spTgt spid="385"/>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397"/>
                                        </p:tgtEl>
                                        <p:attrNameLst>
                                          <p:attrName>style.visibility</p:attrName>
                                        </p:attrNameLst>
                                      </p:cBhvr>
                                      <p:to>
                                        <p:strVal val="visible"/>
                                      </p:to>
                                    </p:set>
                                    <p:animEffect transition="in" filter="fade">
                                      <p:cBhvr>
                                        <p:cTn id="82" dur="500"/>
                                        <p:tgtEl>
                                          <p:spTgt spid="397"/>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360"/>
                                        </p:tgtEl>
                                        <p:attrNameLst>
                                          <p:attrName>style.visibility</p:attrName>
                                        </p:attrNameLst>
                                      </p:cBhvr>
                                      <p:to>
                                        <p:strVal val="visible"/>
                                      </p:to>
                                    </p:set>
                                    <p:animEffect transition="in" filter="fade">
                                      <p:cBhvr>
                                        <p:cTn id="85" dur="500"/>
                                        <p:tgtEl>
                                          <p:spTgt spid="360"/>
                                        </p:tgtEl>
                                      </p:cBhvr>
                                    </p:animEffect>
                                  </p:childTnLst>
                                </p:cTn>
                              </p:par>
                              <p:par>
                                <p:cTn id="86" presetID="1" presetClass="exit" presetSubtype="0" fill="hold" nodeType="withEffect">
                                  <p:stCondLst>
                                    <p:cond delay="0"/>
                                  </p:stCondLst>
                                  <p:childTnLst>
                                    <p:set>
                                      <p:cBhvr>
                                        <p:cTn id="87" dur="1" fill="hold">
                                          <p:stCondLst>
                                            <p:cond delay="0"/>
                                          </p:stCondLst>
                                        </p:cTn>
                                        <p:tgtEl>
                                          <p:spTgt spid="394"/>
                                        </p:tgtEl>
                                        <p:attrNameLst>
                                          <p:attrName>style.visibility</p:attrName>
                                        </p:attrNameLst>
                                      </p:cBhvr>
                                      <p:to>
                                        <p:strVal val="hidden"/>
                                      </p:to>
                                    </p:set>
                                  </p:childTnLst>
                                </p:cTn>
                              </p:par>
                              <p:par>
                                <p:cTn id="88" presetID="1" presetClass="exit" presetSubtype="0" fill="hold" grpId="1" nodeType="withEffect">
                                  <p:stCondLst>
                                    <p:cond delay="0"/>
                                  </p:stCondLst>
                                  <p:childTnLst>
                                    <p:set>
                                      <p:cBhvr>
                                        <p:cTn id="89" dur="1" fill="hold">
                                          <p:stCondLst>
                                            <p:cond delay="0"/>
                                          </p:stCondLst>
                                        </p:cTn>
                                        <p:tgtEl>
                                          <p:spTgt spid="395"/>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39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401"/>
                                        </p:tgtEl>
                                        <p:attrNameLst>
                                          <p:attrName>style.visibility</p:attrName>
                                        </p:attrNameLst>
                                      </p:cBhvr>
                                      <p:to>
                                        <p:strVal val="hidden"/>
                                      </p:to>
                                    </p:set>
                                  </p:childTnLst>
                                </p:cTn>
                              </p:par>
                              <p:par>
                                <p:cTn id="94" presetID="1" presetClass="entr" presetSubtype="0" fill="hold" grpId="0" nodeType="withEffect">
                                  <p:stCondLst>
                                    <p:cond delay="0"/>
                                  </p:stCondLst>
                                  <p:childTnLst>
                                    <p:set>
                                      <p:cBhvr>
                                        <p:cTn id="95" dur="1" fill="hold">
                                          <p:stCondLst>
                                            <p:cond delay="0"/>
                                          </p:stCondLst>
                                        </p:cTn>
                                        <p:tgtEl>
                                          <p:spTgt spid="402"/>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xit" presetSubtype="0" fill="hold" nodeType="clickEffect">
                                  <p:stCondLst>
                                    <p:cond delay="0"/>
                                  </p:stCondLst>
                                  <p:childTnLst>
                                    <p:set>
                                      <p:cBhvr>
                                        <p:cTn id="99" dur="1" fill="hold">
                                          <p:stCondLst>
                                            <p:cond delay="0"/>
                                          </p:stCondLst>
                                        </p:cTn>
                                        <p:tgtEl>
                                          <p:spTgt spid="397"/>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360"/>
                                        </p:tgtEl>
                                        <p:attrNameLst>
                                          <p:attrName>style.visibility</p:attrName>
                                        </p:attrNameLst>
                                      </p:cBhvr>
                                      <p:to>
                                        <p:strVal val="hidden"/>
                                      </p:to>
                                    </p:set>
                                  </p:childTnLst>
                                </p:cTn>
                              </p:par>
                              <p:par>
                                <p:cTn id="102" presetID="1" presetClass="entr" presetSubtype="0" fill="hold" grpId="0" nodeType="withEffect">
                                  <p:stCondLst>
                                    <p:cond delay="0"/>
                                  </p:stCondLst>
                                  <p:childTnLst>
                                    <p:set>
                                      <p:cBhvr>
                                        <p:cTn id="103" dur="1" fill="hold">
                                          <p:stCondLst>
                                            <p:cond delay="0"/>
                                          </p:stCondLst>
                                        </p:cTn>
                                        <p:tgtEl>
                                          <p:spTgt spid="398"/>
                                        </p:tgtEl>
                                        <p:attrNameLst>
                                          <p:attrName>style.visibility</p:attrName>
                                        </p:attrNameLst>
                                      </p:cBhvr>
                                      <p:to>
                                        <p:strVal val="visible"/>
                                      </p:to>
                                    </p:set>
                                  </p:childTnLst>
                                </p:cTn>
                              </p:par>
                              <p:par>
                                <p:cTn id="104" presetID="1" presetClass="entr" presetSubtype="0" fill="hold" grpId="1" nodeType="withEffect">
                                  <p:stCondLst>
                                    <p:cond delay="0"/>
                                  </p:stCondLst>
                                  <p:childTnLst>
                                    <p:set>
                                      <p:cBhvr>
                                        <p:cTn id="105" dur="1" fill="hold">
                                          <p:stCondLst>
                                            <p:cond delay="0"/>
                                          </p:stCondLst>
                                        </p:cTn>
                                        <p:tgtEl>
                                          <p:spTgt spid="398"/>
                                        </p:tgtEl>
                                        <p:attrNameLst>
                                          <p:attrName>style.visibility</p:attrName>
                                        </p:attrNameLst>
                                      </p:cBhvr>
                                      <p:to>
                                        <p:strVal val="visible"/>
                                      </p:to>
                                    </p:set>
                                  </p:childTnLst>
                                </p:cTn>
                              </p:par>
                              <p:par>
                                <p:cTn id="106" presetID="0" presetClass="path" presetSubtype="0" accel="50000" decel="50000" fill="hold" grpId="2" nodeType="withEffect">
                                  <p:stCondLst>
                                    <p:cond delay="0"/>
                                  </p:stCondLst>
                                  <p:childTnLst>
                                    <p:animMotion origin="layout" path="M -2.77778E-7 0.02151 L -2.77778E-7 0.02035 C -2.77778E-7 0.01896 -2.77778E-7 0.01688 0.00122 0.01573 C 0.00278 0.01434 0.00608 0.01249 0.00781 0.01087 C 0.00972 0.01041 0.01076 0.00879 0.01215 0.0074 C 0.01302 0.00648 0.01302 0.00555 0.01406 0.00486 C 0.01476 0.00486 0.01406 0.00486 0.01667 0.00416 C 0.01806 0.00416 0.02205 0.00416 0.02517 0.00416 C 0.02639 0.00416 0.02743 0.00324 0.02969 0.00324 C 0.03108 0.00324 0.03385 0.00324 0.03559 0.00277 C 0.0375 0.00277 0.03819 0.00277 0.04028 0.00277 C 0.04149 0.00277 0.04323 0.00277 0.04444 0.00162 C 0.04774 0.00162 0.04653 0.00162 0.05295 0.00069 C 0.05885 0.00069 0.06719 0.00069 0.07465 0.00069 C 0.08646 0.00046 0.09844 0.00046 0.11129 0.00046 C 0.12569 -0.00046 0.12847 -0.00046 0.14358 -0.00046 C 0.1526 -0.00046 0.16233 -0.00046 0.17153 -0.00046 C 0.18576 -0.00046 0.17674 -0.00046 0.20608 -0.00069 C 0.21354 -0.00069 0.2217 -0.00069 0.22986 -0.00069 C 0.23333 -0.00069 0.23663 -0.00069 0.24028 -0.00069 C 0.24514 -0.00069 0.25017 -0.00069 0.25556 -0.00069 C 0.26076 -0.00069 0.26528 -0.00069 0.27066 -0.00069 C 0.28872 -0.00069 0.30799 -0.00069 0.32639 -0.00069 L 0.43594 -0.00069 C 0.45191 -0.00069 0.46823 -0.00069 0.48385 -0.00069 C 0.48715 -0.00069 0.48854 -0.00069 0.49201 -0.00069 C 0.50191 -0.00069 0.51215 -0.00069 0.5224 -0.00069 C 0.52517 -0.00069 0.52743 -0.00069 0.53056 -0.00069 C 0.55451 -0.00046 0.54635 -0.00069 0.57813 -0.00046 C 0.59167 -0.00046 0.58438 -0.00046 0.59983 -0.00046 C 0.60174 0.00046 0.60573 0.00046 0.60851 0.00069 C 0.61059 0.00069 0.6125 0.00069 0.61493 0.00069 C 0.61597 0.00069 0.61528 0.00162 0.61701 0.00162 C 0.61823 0.00162 0.62153 0.00277 0.62309 0.00277 C 0.62587 0.00277 0.62795 0.00277 0.62986 0.00324 C 0.63056 0.00324 0.63108 0.00416 0.63194 0.00416 C 0.63264 0.00416 0.63351 0.00416 0.63438 0.00486 C 0.6349 0.00486 0.63576 0.00486 0.63663 0.00486 C 0.63698 0.00555 0.63733 0.00648 0.63854 0.0074 C 0.63872 0.0074 0.64149 0.0074 0.64149 0.00786 C 0.64149 0.00879 0.63941 0.00879 0.63854 0.00971 C 0.63785 0.00971 0.63837 0.01041 0.63663 0.01041 C 0.63594 0.01041 0.63194 0.01041 0.63194 0.01087 " pathEditMode="relative" rAng="0" ptsTypes="AAAAAAAAAAAAAAAAAAAAAAAAAAAAAAAAAAAAAAAAAAA">
                                      <p:cBhvr>
                                        <p:cTn id="107" dur="2000" fill="hold"/>
                                        <p:tgtEl>
                                          <p:spTgt spid="398"/>
                                        </p:tgtEl>
                                        <p:attrNameLst>
                                          <p:attrName>ppt_x</p:attrName>
                                          <p:attrName>ppt_y</p:attrName>
                                        </p:attrNameLst>
                                      </p:cBhvr>
                                      <p:rCtr x="32066" y="-1110"/>
                                    </p:animMotion>
                                  </p:childTnLst>
                                </p:cTn>
                              </p:par>
                              <p:par>
                                <p:cTn id="108" presetID="1" presetClass="exit" presetSubtype="0" fill="hold" grpId="1" nodeType="withEffect">
                                  <p:stCondLst>
                                    <p:cond delay="0"/>
                                  </p:stCondLst>
                                  <p:childTnLst>
                                    <p:set>
                                      <p:cBhvr>
                                        <p:cTn id="109" dur="1" fill="hold">
                                          <p:stCondLst>
                                            <p:cond delay="0"/>
                                          </p:stCondLst>
                                        </p:cTn>
                                        <p:tgtEl>
                                          <p:spTgt spid="402"/>
                                        </p:tgtEl>
                                        <p:attrNameLst>
                                          <p:attrName>style.visibility</p:attrName>
                                        </p:attrNameLst>
                                      </p:cBhvr>
                                      <p:to>
                                        <p:strVal val="hidden"/>
                                      </p:to>
                                    </p:set>
                                  </p:childTnLst>
                                </p:cTn>
                              </p:par>
                              <p:par>
                                <p:cTn id="110" presetID="1" presetClass="entr" presetSubtype="0" fill="hold" grpId="0" nodeType="withEffect">
                                  <p:stCondLst>
                                    <p:cond delay="0"/>
                                  </p:stCondLst>
                                  <p:childTnLst>
                                    <p:set>
                                      <p:cBhvr>
                                        <p:cTn id="111" dur="1" fill="hold">
                                          <p:stCondLst>
                                            <p:cond delay="0"/>
                                          </p:stCondLst>
                                        </p:cTn>
                                        <p:tgtEl>
                                          <p:spTgt spid="403"/>
                                        </p:tgtEl>
                                        <p:attrNameLst>
                                          <p:attrName>style.visibility</p:attrName>
                                        </p:attrNameLst>
                                      </p:cBhvr>
                                      <p:to>
                                        <p:strVal val="visible"/>
                                      </p:to>
                                    </p:set>
                                  </p:childTnLst>
                                </p:cTn>
                              </p:par>
                            </p:childTnLst>
                          </p:cTn>
                        </p:par>
                        <p:par>
                          <p:cTn id="112" fill="hold">
                            <p:stCondLst>
                              <p:cond delay="2000"/>
                            </p:stCondLst>
                            <p:childTnLst>
                              <p:par>
                                <p:cTn id="113" presetID="10" presetClass="entr" presetSubtype="0" fill="hold" grpId="0" nodeType="afterEffect">
                                  <p:stCondLst>
                                    <p:cond delay="0"/>
                                  </p:stCondLst>
                                  <p:childTnLst>
                                    <p:set>
                                      <p:cBhvr>
                                        <p:cTn id="114" dur="1" fill="hold">
                                          <p:stCondLst>
                                            <p:cond delay="0"/>
                                          </p:stCondLst>
                                        </p:cTn>
                                        <p:tgtEl>
                                          <p:spTgt spid="406"/>
                                        </p:tgtEl>
                                        <p:attrNameLst>
                                          <p:attrName>style.visibility</p:attrName>
                                        </p:attrNameLst>
                                      </p:cBhvr>
                                      <p:to>
                                        <p:strVal val="visible"/>
                                      </p:to>
                                    </p:set>
                                    <p:animEffect transition="in" filter="fade">
                                      <p:cBhvr>
                                        <p:cTn id="115" dur="500"/>
                                        <p:tgtEl>
                                          <p:spTgt spid="4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 grpId="0" animBg="1"/>
      <p:bldP spid="349" grpId="0"/>
      <p:bldP spid="356" grpId="0" animBg="1"/>
      <p:bldP spid="356" grpId="1" animBg="1"/>
      <p:bldP spid="357" grpId="0" animBg="1"/>
      <p:bldP spid="359" grpId="0"/>
      <p:bldP spid="360" grpId="0" animBg="1"/>
      <p:bldP spid="360" grpId="1" animBg="1"/>
      <p:bldP spid="380" grpId="0" animBg="1"/>
      <p:bldP spid="382" grpId="0"/>
      <p:bldP spid="383" grpId="0" animBg="1"/>
      <p:bldP spid="383" grpId="1" animBg="1"/>
      <p:bldP spid="384" grpId="0" animBg="1"/>
      <p:bldP spid="386" grpId="0"/>
      <p:bldP spid="387" grpId="0" animBg="1"/>
      <p:bldP spid="387" grpId="1" animBg="1"/>
      <p:bldP spid="395" grpId="0" animBg="1"/>
      <p:bldP spid="395" grpId="1" animBg="1"/>
      <p:bldP spid="396" grpId="0" animBg="1"/>
      <p:bldP spid="396" grpId="1" animBg="1"/>
      <p:bldP spid="398" grpId="0" animBg="1"/>
      <p:bldP spid="398" grpId="1" animBg="1"/>
      <p:bldP spid="398" grpId="2" animBg="1"/>
      <p:bldP spid="399" grpId="0"/>
      <p:bldP spid="399" grpId="1"/>
      <p:bldP spid="400" grpId="0"/>
      <p:bldP spid="400" grpId="1"/>
      <p:bldP spid="401" grpId="0"/>
      <p:bldP spid="401" grpId="1"/>
      <p:bldP spid="402" grpId="0"/>
      <p:bldP spid="402" grpId="1"/>
      <p:bldP spid="403" grpId="0"/>
      <p:bldP spid="40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 Protocols</a:t>
            </a:r>
            <a:endParaRPr lang="en-US" dirty="0"/>
          </a:p>
        </p:txBody>
      </p:sp>
      <p:sp>
        <p:nvSpPr>
          <p:cNvPr id="3" name="Content Placeholder 2"/>
          <p:cNvSpPr>
            <a:spLocks noGrp="1"/>
          </p:cNvSpPr>
          <p:nvPr>
            <p:ph idx="1"/>
          </p:nvPr>
        </p:nvSpPr>
        <p:spPr>
          <a:xfrm>
            <a:off x="152400" y="1143000"/>
            <a:ext cx="3601387" cy="4800601"/>
          </a:xfrm>
        </p:spPr>
        <p:txBody>
          <a:bodyPr>
            <a:normAutofit fontScale="40000" lnSpcReduction="20000"/>
          </a:bodyPr>
          <a:lstStyle/>
          <a:p>
            <a:r>
              <a:rPr lang="en-GB" sz="5300" dirty="0" smtClean="0"/>
              <a:t>Registration </a:t>
            </a:r>
            <a:r>
              <a:rPr lang="en-GB" sz="5300" dirty="0"/>
              <a:t>of buffer prior to communication</a:t>
            </a:r>
          </a:p>
          <a:p>
            <a:pPr lvl="1"/>
            <a:r>
              <a:rPr lang="en-GB" sz="4900" dirty="0"/>
              <a:t>Involves OS and NIC</a:t>
            </a:r>
          </a:p>
          <a:p>
            <a:pPr lvl="1"/>
            <a:r>
              <a:rPr lang="en-GB" sz="4900" dirty="0"/>
              <a:t>Expensive operation</a:t>
            </a:r>
          </a:p>
          <a:p>
            <a:r>
              <a:rPr lang="en-GB" sz="4900" dirty="0"/>
              <a:t>Eager protocol</a:t>
            </a:r>
          </a:p>
          <a:p>
            <a:pPr lvl="1"/>
            <a:r>
              <a:rPr lang="en-GB" sz="4900" dirty="0"/>
              <a:t>Small messages &lt; 128K</a:t>
            </a:r>
          </a:p>
          <a:p>
            <a:pPr lvl="1"/>
            <a:r>
              <a:rPr lang="en-GB" sz="4900" dirty="0"/>
              <a:t>Avoid buffer registration</a:t>
            </a:r>
          </a:p>
          <a:p>
            <a:pPr lvl="1"/>
            <a:r>
              <a:rPr lang="en-GB" sz="4900" dirty="0"/>
              <a:t>Pool of pre-registered buffers</a:t>
            </a:r>
          </a:p>
          <a:p>
            <a:r>
              <a:rPr lang="en-GB" sz="4900" dirty="0"/>
              <a:t>Rendezvous protocol</a:t>
            </a:r>
          </a:p>
          <a:p>
            <a:pPr lvl="1"/>
            <a:r>
              <a:rPr lang="en-GB" sz="4900" dirty="0"/>
              <a:t>Large messages &gt; 128K</a:t>
            </a:r>
          </a:p>
          <a:p>
            <a:pPr lvl="1"/>
            <a:r>
              <a:rPr lang="en-GB" sz="4900" dirty="0"/>
              <a:t>Buffer pinned on the fly</a:t>
            </a:r>
          </a:p>
          <a:p>
            <a:pPr lvl="1"/>
            <a:r>
              <a:rPr lang="en-GB" sz="4900" dirty="0"/>
              <a:t>Unregistered after use</a:t>
            </a:r>
          </a:p>
          <a:p>
            <a:pPr lvl="1"/>
            <a:r>
              <a:rPr lang="en-GB" sz="4900" dirty="0"/>
              <a:t>Remote keys exchanged via control </a:t>
            </a:r>
            <a:r>
              <a:rPr lang="en-GB" sz="4900" dirty="0" smtClean="0"/>
              <a:t>messages</a:t>
            </a:r>
            <a:endParaRPr lang="en-GB" sz="4900" dirty="0"/>
          </a:p>
          <a:p>
            <a:pPr lvl="1"/>
            <a:endParaRPr lang="en-GB" dirty="0"/>
          </a:p>
          <a:p>
            <a:endParaRPr lang="en-US" dirty="0"/>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2209800"/>
            <a:ext cx="533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4294967295"/>
          </p:nvPr>
        </p:nvSpPr>
        <p:spPr>
          <a:xfrm>
            <a:off x="7373078" y="6400800"/>
            <a:ext cx="628815" cy="276228"/>
          </a:xfrm>
          <a:prstGeom prst="rect">
            <a:avLst/>
          </a:prstGeom>
        </p:spPr>
        <p:txBody>
          <a:bodyPr/>
          <a:lstStyle/>
          <a:p>
            <a:fld id="{2A013F82-EE5E-44EE-A61D-E31C6657F26F}" type="slidenum">
              <a:rPr lang="en-US" smtClean="0"/>
              <a:t>14</a:t>
            </a:fld>
            <a:endParaRPr lang="en-US"/>
          </a:p>
        </p:txBody>
      </p:sp>
    </p:spTree>
    <p:extLst>
      <p:ext uri="{BB962C8B-B14F-4D97-AF65-F5344CB8AC3E}">
        <p14:creationId xmlns:p14="http://schemas.microsoft.com/office/powerpoint/2010/main" val="3557517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Agenda</a:t>
            </a:r>
            <a:endParaRPr lang="en-US" sz="4800" b="1" dirty="0"/>
          </a:p>
        </p:txBody>
      </p:sp>
      <p:sp>
        <p:nvSpPr>
          <p:cNvPr id="3" name="Content Placeholder 2"/>
          <p:cNvSpPr>
            <a:spLocks noGrp="1"/>
          </p:cNvSpPr>
          <p:nvPr>
            <p:ph idx="1"/>
          </p:nvPr>
        </p:nvSpPr>
        <p:spPr/>
        <p:txBody>
          <a:bodyPr>
            <a:normAutofit/>
          </a:bodyPr>
          <a:lstStyle/>
          <a:p>
            <a:r>
              <a:rPr lang="en-US" dirty="0" smtClean="0">
                <a:solidFill>
                  <a:schemeClr val="tx1">
                    <a:lumMod val="50000"/>
                    <a:lumOff val="50000"/>
                  </a:schemeClr>
                </a:solidFill>
              </a:rPr>
              <a:t>Introduction to MPJ Express: </a:t>
            </a:r>
          </a:p>
          <a:p>
            <a:r>
              <a:rPr lang="en-US" dirty="0" err="1" smtClean="0">
                <a:solidFill>
                  <a:schemeClr val="tx1">
                    <a:lumMod val="50000"/>
                    <a:lumOff val="50000"/>
                  </a:schemeClr>
                </a:solidFill>
              </a:rPr>
              <a:t>InfiniBand</a:t>
            </a:r>
            <a:r>
              <a:rPr lang="en-US" dirty="0" smtClean="0">
                <a:solidFill>
                  <a:schemeClr val="tx1">
                    <a:lumMod val="50000"/>
                    <a:lumOff val="50000"/>
                  </a:schemeClr>
                </a:solidFill>
              </a:rPr>
              <a:t> Device</a:t>
            </a:r>
            <a:endParaRPr lang="en-US" sz="3200" dirty="0" smtClean="0">
              <a:solidFill>
                <a:schemeClr val="tx1">
                  <a:lumMod val="50000"/>
                  <a:lumOff val="50000"/>
                </a:schemeClr>
              </a:solidFill>
            </a:endParaRPr>
          </a:p>
          <a:p>
            <a:r>
              <a:rPr lang="en-US" sz="3200" dirty="0" smtClean="0">
                <a:solidFill>
                  <a:schemeClr val="accent6">
                    <a:lumMod val="75000"/>
                  </a:schemeClr>
                </a:solidFill>
              </a:rPr>
              <a:t>Performance Evaluation:</a:t>
            </a:r>
          </a:p>
          <a:p>
            <a:pPr lvl="1"/>
            <a:r>
              <a:rPr lang="en-US" dirty="0">
                <a:solidFill>
                  <a:schemeClr val="accent6">
                    <a:lumMod val="75000"/>
                  </a:schemeClr>
                </a:solidFill>
              </a:rPr>
              <a:t>Point-to-Point Communication</a:t>
            </a:r>
          </a:p>
          <a:p>
            <a:pPr lvl="1"/>
            <a:r>
              <a:rPr lang="en-US" dirty="0" smtClean="0">
                <a:solidFill>
                  <a:schemeClr val="accent6">
                    <a:lumMod val="75000"/>
                  </a:schemeClr>
                </a:solidFill>
              </a:rPr>
              <a:t>Java </a:t>
            </a:r>
            <a:r>
              <a:rPr lang="en-US" dirty="0">
                <a:solidFill>
                  <a:schemeClr val="accent6">
                    <a:lumMod val="75000"/>
                  </a:schemeClr>
                </a:solidFill>
              </a:rPr>
              <a:t>NAS Parallel Benchmarks</a:t>
            </a:r>
          </a:p>
          <a:p>
            <a:r>
              <a:rPr lang="en-US" dirty="0" smtClean="0">
                <a:solidFill>
                  <a:schemeClr val="tx1"/>
                </a:solidFill>
              </a:rPr>
              <a:t>Conclusion and Future Work</a:t>
            </a:r>
          </a:p>
        </p:txBody>
      </p:sp>
      <p:sp>
        <p:nvSpPr>
          <p:cNvPr id="5" name="Slide Number Placeholder 4"/>
          <p:cNvSpPr>
            <a:spLocks noGrp="1"/>
          </p:cNvSpPr>
          <p:nvPr>
            <p:ph type="sldNum" sz="quarter" idx="11"/>
          </p:nvPr>
        </p:nvSpPr>
        <p:spPr/>
        <p:txBody>
          <a:bodyPr/>
          <a:lstStyle/>
          <a:p>
            <a:fld id="{88AE5AEC-53AF-4AC7-9001-4C10E3367F22}" type="slidenum">
              <a:rPr lang="en-US" smtClean="0"/>
              <a:t>15</a:t>
            </a:fld>
            <a:endParaRPr lang="en-US" dirty="0"/>
          </a:p>
        </p:txBody>
      </p:sp>
    </p:spTree>
    <p:extLst>
      <p:ext uri="{BB962C8B-B14F-4D97-AF65-F5344CB8AC3E}">
        <p14:creationId xmlns:p14="http://schemas.microsoft.com/office/powerpoint/2010/main" val="5054264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14FB56-B697-48CA-9647-AEAECAC679B1}" type="slidenum">
              <a:rPr lang="en-US" smtClean="0"/>
              <a:pPr>
                <a:defRPr/>
              </a:pPr>
              <a:t>16</a:t>
            </a:fld>
            <a:endParaRPr lang="en-US"/>
          </a:p>
        </p:txBody>
      </p:sp>
      <p:sp>
        <p:nvSpPr>
          <p:cNvPr id="6" name="Title 3"/>
          <p:cNvSpPr>
            <a:spLocks noGrp="1"/>
          </p:cNvSpPr>
          <p:nvPr>
            <p:ph type="title"/>
          </p:nvPr>
        </p:nvSpPr>
        <p:spPr>
          <a:xfrm>
            <a:off x="0" y="0"/>
            <a:ext cx="9144000" cy="838200"/>
          </a:xfrm>
        </p:spPr>
        <p:txBody>
          <a:bodyPr/>
          <a:lstStyle/>
          <a:p>
            <a:r>
              <a:rPr lang="en-US" dirty="0" smtClean="0"/>
              <a:t>Point-to-Point Latency  </a:t>
            </a:r>
            <a:endParaRPr lang="en-US" dirty="0"/>
          </a:p>
        </p:txBody>
      </p:sp>
      <p:sp>
        <p:nvSpPr>
          <p:cNvPr id="7" name="TextBox 6"/>
          <p:cNvSpPr txBox="1"/>
          <p:nvPr/>
        </p:nvSpPr>
        <p:spPr>
          <a:xfrm rot="16200000">
            <a:off x="-532928" y="3276600"/>
            <a:ext cx="2137124" cy="461665"/>
          </a:xfrm>
          <a:prstGeom prst="rect">
            <a:avLst/>
          </a:prstGeom>
          <a:noFill/>
        </p:spPr>
        <p:txBody>
          <a:bodyPr wrap="none" rtlCol="0">
            <a:spAutoFit/>
          </a:bodyPr>
          <a:lstStyle/>
          <a:p>
            <a:r>
              <a:rPr lang="en-US" dirty="0" smtClean="0"/>
              <a:t>Latency in </a:t>
            </a:r>
            <a:r>
              <a:rPr lang="en-US" dirty="0"/>
              <a:t>µ</a:t>
            </a:r>
            <a:r>
              <a:rPr lang="en-US" dirty="0" smtClean="0"/>
              <a:t>sec</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1527847116"/>
              </p:ext>
            </p:extLst>
          </p:nvPr>
        </p:nvGraphicFramePr>
        <p:xfrm>
          <a:off x="-23648" y="1071412"/>
          <a:ext cx="8458199" cy="50245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15374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Point-to-Point Bandwidth</a:t>
            </a:r>
            <a:endParaRPr lang="en-US" dirty="0"/>
          </a:p>
        </p:txBody>
      </p:sp>
      <p:sp>
        <p:nvSpPr>
          <p:cNvPr id="3" name="Slide Number Placeholder 2"/>
          <p:cNvSpPr>
            <a:spLocks noGrp="1"/>
          </p:cNvSpPr>
          <p:nvPr>
            <p:ph type="sldNum" sz="quarter" idx="11"/>
          </p:nvPr>
        </p:nvSpPr>
        <p:spPr/>
        <p:txBody>
          <a:bodyPr/>
          <a:lstStyle/>
          <a:p>
            <a:fld id="{88AE5AEC-53AF-4AC7-9001-4C10E3367F22}" type="slidenum">
              <a:rPr lang="en-US" smtClean="0"/>
              <a:t>17</a:t>
            </a:fld>
            <a:endParaRPr lang="en-US" dirty="0"/>
          </a:p>
        </p:txBody>
      </p:sp>
      <p:graphicFrame>
        <p:nvGraphicFramePr>
          <p:cNvPr id="13" name="Chart 12"/>
          <p:cNvGraphicFramePr>
            <a:graphicFrameLocks noGrp="1"/>
          </p:cNvGraphicFramePr>
          <p:nvPr>
            <p:extLst>
              <p:ext uri="{D42A27DB-BD31-4B8C-83A1-F6EECF244321}">
                <p14:modId xmlns:p14="http://schemas.microsoft.com/office/powerpoint/2010/main" val="2882706829"/>
              </p:ext>
            </p:extLst>
          </p:nvPr>
        </p:nvGraphicFramePr>
        <p:xfrm>
          <a:off x="381000" y="914400"/>
          <a:ext cx="7851187" cy="53198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7683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7467600" y="0"/>
            <a:ext cx="1676400" cy="9027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0" y="0"/>
            <a:ext cx="9144000" cy="533400"/>
          </a:xfrm>
        </p:spPr>
        <p:txBody>
          <a:bodyPr/>
          <a:lstStyle/>
          <a:p>
            <a:r>
              <a:rPr lang="en-US" dirty="0" smtClean="0"/>
              <a:t>Java NAS Parallel Benchmark</a:t>
            </a:r>
            <a:endParaRPr lang="en-US" dirty="0"/>
          </a:p>
        </p:txBody>
      </p:sp>
      <p:sp>
        <p:nvSpPr>
          <p:cNvPr id="3" name="Slide Number Placeholder 2"/>
          <p:cNvSpPr>
            <a:spLocks noGrp="1"/>
          </p:cNvSpPr>
          <p:nvPr>
            <p:ph type="sldNum" sz="quarter" idx="11"/>
          </p:nvPr>
        </p:nvSpPr>
        <p:spPr/>
        <p:txBody>
          <a:bodyPr/>
          <a:lstStyle/>
          <a:p>
            <a:fld id="{88AE5AEC-53AF-4AC7-9001-4C10E3367F22}" type="slidenum">
              <a:rPr lang="en-US" smtClean="0"/>
              <a:t>18</a:t>
            </a:fld>
            <a:endParaRPr lang="en-US" dirty="0"/>
          </a:p>
        </p:txBody>
      </p:sp>
      <p:graphicFrame>
        <p:nvGraphicFramePr>
          <p:cNvPr id="6" name="Chart 5"/>
          <p:cNvGraphicFramePr>
            <a:graphicFrameLocks noGrp="1"/>
          </p:cNvGraphicFramePr>
          <p:nvPr>
            <p:extLst>
              <p:ext uri="{D42A27DB-BD31-4B8C-83A1-F6EECF244321}">
                <p14:modId xmlns:p14="http://schemas.microsoft.com/office/powerpoint/2010/main" val="1685251751"/>
              </p:ext>
            </p:extLst>
          </p:nvPr>
        </p:nvGraphicFramePr>
        <p:xfrm>
          <a:off x="-35257" y="838200"/>
          <a:ext cx="4454857" cy="2971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noGrp="1"/>
          </p:cNvGraphicFramePr>
          <p:nvPr>
            <p:extLst>
              <p:ext uri="{D42A27DB-BD31-4B8C-83A1-F6EECF244321}">
                <p14:modId xmlns:p14="http://schemas.microsoft.com/office/powerpoint/2010/main" val="3594861403"/>
              </p:ext>
            </p:extLst>
          </p:nvPr>
        </p:nvGraphicFramePr>
        <p:xfrm>
          <a:off x="4800600" y="838200"/>
          <a:ext cx="4343400" cy="3124200"/>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0" y="6096000"/>
            <a:ext cx="91440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Chart 7"/>
          <p:cNvGraphicFramePr>
            <a:graphicFrameLocks noGrp="1"/>
          </p:cNvGraphicFramePr>
          <p:nvPr>
            <p:extLst>
              <p:ext uri="{D42A27DB-BD31-4B8C-83A1-F6EECF244321}">
                <p14:modId xmlns:p14="http://schemas.microsoft.com/office/powerpoint/2010/main" val="636441620"/>
              </p:ext>
            </p:extLst>
          </p:nvPr>
        </p:nvGraphicFramePr>
        <p:xfrm>
          <a:off x="2195947" y="4004339"/>
          <a:ext cx="4431167" cy="2847974"/>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p:nvPr/>
        </p:nvSpPr>
        <p:spPr>
          <a:xfrm>
            <a:off x="1524000" y="533400"/>
            <a:ext cx="2287806" cy="369332"/>
          </a:xfrm>
          <a:prstGeom prst="rect">
            <a:avLst/>
          </a:prstGeom>
        </p:spPr>
        <p:txBody>
          <a:bodyPr wrap="none">
            <a:spAutoFit/>
          </a:bodyPr>
          <a:lstStyle/>
          <a:p>
            <a:r>
              <a:rPr lang="en-US" sz="1800" b="1" dirty="0"/>
              <a:t>CG </a:t>
            </a:r>
            <a:r>
              <a:rPr lang="en-US" sz="1800" b="1" dirty="0" smtClean="0"/>
              <a:t>Kernel  (Class C)</a:t>
            </a:r>
            <a:endParaRPr lang="en-US" sz="1800" dirty="0"/>
          </a:p>
        </p:txBody>
      </p:sp>
      <p:sp>
        <p:nvSpPr>
          <p:cNvPr id="10" name="Rectangle 9"/>
          <p:cNvSpPr/>
          <p:nvPr/>
        </p:nvSpPr>
        <p:spPr>
          <a:xfrm>
            <a:off x="6400800" y="533400"/>
            <a:ext cx="2174634" cy="369332"/>
          </a:xfrm>
          <a:prstGeom prst="rect">
            <a:avLst/>
          </a:prstGeom>
        </p:spPr>
        <p:txBody>
          <a:bodyPr wrap="none">
            <a:spAutoFit/>
          </a:bodyPr>
          <a:lstStyle/>
          <a:p>
            <a:r>
              <a:rPr lang="en-US" sz="1800" b="1" dirty="0" smtClean="0"/>
              <a:t>FT Kernel (Class C)</a:t>
            </a:r>
            <a:endParaRPr lang="en-US" sz="1800" dirty="0"/>
          </a:p>
        </p:txBody>
      </p:sp>
      <p:sp>
        <p:nvSpPr>
          <p:cNvPr id="11" name="Rectangle 10"/>
          <p:cNvSpPr/>
          <p:nvPr/>
        </p:nvSpPr>
        <p:spPr>
          <a:xfrm>
            <a:off x="6627114" y="4876800"/>
            <a:ext cx="2101857" cy="369332"/>
          </a:xfrm>
          <a:prstGeom prst="rect">
            <a:avLst/>
          </a:prstGeom>
        </p:spPr>
        <p:txBody>
          <a:bodyPr wrap="none">
            <a:spAutoFit/>
          </a:bodyPr>
          <a:lstStyle/>
          <a:p>
            <a:r>
              <a:rPr lang="en-US" sz="1800" b="1" dirty="0" smtClean="0"/>
              <a:t>IS Kernel (Class C)</a:t>
            </a:r>
            <a:endParaRPr lang="en-US" sz="1800" dirty="0"/>
          </a:p>
        </p:txBody>
      </p:sp>
    </p:spTree>
    <p:extLst>
      <p:ext uri="{BB962C8B-B14F-4D97-AF65-F5344CB8AC3E}">
        <p14:creationId xmlns:p14="http://schemas.microsoft.com/office/powerpoint/2010/main" val="18924294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Agenda</a:t>
            </a:r>
            <a:endParaRPr lang="en-US" sz="4800" b="1" dirty="0"/>
          </a:p>
        </p:txBody>
      </p:sp>
      <p:sp>
        <p:nvSpPr>
          <p:cNvPr id="3" name="Content Placeholder 2"/>
          <p:cNvSpPr>
            <a:spLocks noGrp="1"/>
          </p:cNvSpPr>
          <p:nvPr>
            <p:ph idx="1"/>
          </p:nvPr>
        </p:nvSpPr>
        <p:spPr/>
        <p:txBody>
          <a:bodyPr>
            <a:normAutofit/>
          </a:bodyPr>
          <a:lstStyle/>
          <a:p>
            <a:r>
              <a:rPr lang="en-US" dirty="0" smtClean="0">
                <a:solidFill>
                  <a:schemeClr val="tx1">
                    <a:lumMod val="50000"/>
                    <a:lumOff val="50000"/>
                  </a:schemeClr>
                </a:solidFill>
              </a:rPr>
              <a:t>Introduction to MPJ Express: </a:t>
            </a:r>
          </a:p>
          <a:p>
            <a:r>
              <a:rPr lang="en-US" dirty="0" err="1" smtClean="0">
                <a:solidFill>
                  <a:schemeClr val="tx1">
                    <a:lumMod val="50000"/>
                    <a:lumOff val="50000"/>
                  </a:schemeClr>
                </a:solidFill>
              </a:rPr>
              <a:t>InfiniBand</a:t>
            </a:r>
            <a:r>
              <a:rPr lang="en-US" dirty="0" smtClean="0">
                <a:solidFill>
                  <a:schemeClr val="tx1">
                    <a:lumMod val="50000"/>
                    <a:lumOff val="50000"/>
                  </a:schemeClr>
                </a:solidFill>
              </a:rPr>
              <a:t> Device</a:t>
            </a:r>
          </a:p>
          <a:p>
            <a:r>
              <a:rPr lang="en-US" dirty="0" smtClean="0">
                <a:solidFill>
                  <a:schemeClr val="tx1">
                    <a:lumMod val="50000"/>
                    <a:lumOff val="50000"/>
                  </a:schemeClr>
                </a:solidFill>
              </a:rPr>
              <a:t>Performance Evaluation</a:t>
            </a:r>
            <a:endParaRPr lang="en-US" dirty="0" smtClean="0">
              <a:solidFill>
                <a:schemeClr val="accent6">
                  <a:lumMod val="75000"/>
                </a:schemeClr>
              </a:solidFill>
            </a:endParaRPr>
          </a:p>
          <a:p>
            <a:r>
              <a:rPr lang="en-US" sz="3200" dirty="0" smtClean="0">
                <a:solidFill>
                  <a:schemeClr val="accent6">
                    <a:lumMod val="75000"/>
                  </a:schemeClr>
                </a:solidFill>
              </a:rPr>
              <a:t>Summary</a:t>
            </a:r>
          </a:p>
        </p:txBody>
      </p:sp>
      <p:sp>
        <p:nvSpPr>
          <p:cNvPr id="5" name="Slide Number Placeholder 4"/>
          <p:cNvSpPr>
            <a:spLocks noGrp="1"/>
          </p:cNvSpPr>
          <p:nvPr>
            <p:ph type="sldNum" sz="quarter" idx="11"/>
          </p:nvPr>
        </p:nvSpPr>
        <p:spPr/>
        <p:txBody>
          <a:bodyPr/>
          <a:lstStyle/>
          <a:p>
            <a:fld id="{88AE5AEC-53AF-4AC7-9001-4C10E3367F22}" type="slidenum">
              <a:rPr lang="en-US" smtClean="0"/>
              <a:t>19</a:t>
            </a:fld>
            <a:endParaRPr lang="en-US" dirty="0"/>
          </a:p>
        </p:txBody>
      </p:sp>
    </p:spTree>
    <p:extLst>
      <p:ext uri="{BB962C8B-B14F-4D97-AF65-F5344CB8AC3E}">
        <p14:creationId xmlns:p14="http://schemas.microsoft.com/office/powerpoint/2010/main" val="40766231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Agenda</a:t>
            </a:r>
            <a:endParaRPr lang="en-US" sz="4800" b="1" dirty="0"/>
          </a:p>
        </p:txBody>
      </p:sp>
      <p:sp>
        <p:nvSpPr>
          <p:cNvPr id="3" name="Content Placeholder 2"/>
          <p:cNvSpPr>
            <a:spLocks noGrp="1"/>
          </p:cNvSpPr>
          <p:nvPr>
            <p:ph idx="1"/>
          </p:nvPr>
        </p:nvSpPr>
        <p:spPr/>
        <p:txBody>
          <a:bodyPr>
            <a:normAutofit/>
          </a:bodyPr>
          <a:lstStyle/>
          <a:p>
            <a:r>
              <a:rPr lang="en-US" sz="3200" dirty="0" smtClean="0">
                <a:solidFill>
                  <a:schemeClr val="accent6">
                    <a:lumMod val="75000"/>
                  </a:schemeClr>
                </a:solidFill>
              </a:rPr>
              <a:t>Introduction to MPJ Express: </a:t>
            </a:r>
          </a:p>
          <a:p>
            <a:pPr lvl="1"/>
            <a:r>
              <a:rPr lang="en-US" sz="1800" dirty="0">
                <a:solidFill>
                  <a:schemeClr val="accent6">
                    <a:lumMod val="75000"/>
                  </a:schemeClr>
                </a:solidFill>
              </a:rPr>
              <a:t>MPJ Express </a:t>
            </a:r>
            <a:endParaRPr lang="en-US" sz="1800" dirty="0" smtClean="0">
              <a:solidFill>
                <a:schemeClr val="accent6">
                  <a:lumMod val="75000"/>
                </a:schemeClr>
              </a:solidFill>
            </a:endParaRPr>
          </a:p>
          <a:p>
            <a:pPr lvl="1"/>
            <a:r>
              <a:rPr lang="en-US" sz="1800" dirty="0" smtClean="0">
                <a:solidFill>
                  <a:schemeClr val="accent6">
                    <a:lumMod val="75000"/>
                  </a:schemeClr>
                </a:solidFill>
              </a:rPr>
              <a:t>Java HPC </a:t>
            </a:r>
          </a:p>
          <a:p>
            <a:pPr lvl="1"/>
            <a:r>
              <a:rPr lang="en-US" sz="1800" dirty="0" smtClean="0">
                <a:solidFill>
                  <a:schemeClr val="accent6">
                    <a:lumMod val="75000"/>
                  </a:schemeClr>
                </a:solidFill>
              </a:rPr>
              <a:t>MPJ Express Configurations</a:t>
            </a:r>
            <a:endParaRPr lang="en-US" sz="1800" dirty="0">
              <a:solidFill>
                <a:schemeClr val="accent6">
                  <a:lumMod val="75000"/>
                </a:schemeClr>
              </a:solidFill>
            </a:endParaRPr>
          </a:p>
          <a:p>
            <a:pPr lvl="1"/>
            <a:r>
              <a:rPr lang="en-US" sz="1800" dirty="0">
                <a:solidFill>
                  <a:schemeClr val="accent6">
                    <a:lumMod val="75000"/>
                  </a:schemeClr>
                </a:solidFill>
              </a:rPr>
              <a:t>MPJ Express Architecture </a:t>
            </a:r>
            <a:endParaRPr lang="en-US" sz="1800" dirty="0" smtClean="0">
              <a:solidFill>
                <a:schemeClr val="accent6">
                  <a:lumMod val="75000"/>
                </a:schemeClr>
              </a:solidFill>
            </a:endParaRPr>
          </a:p>
          <a:p>
            <a:pPr lvl="1"/>
            <a:r>
              <a:rPr lang="en-US" sz="1800" dirty="0" smtClean="0">
                <a:solidFill>
                  <a:schemeClr val="accent6">
                    <a:lumMod val="75000"/>
                  </a:schemeClr>
                </a:solidFill>
              </a:rPr>
              <a:t>Contributions of this Paper</a:t>
            </a:r>
            <a:endParaRPr lang="en-US" sz="3200" dirty="0" smtClean="0">
              <a:solidFill>
                <a:schemeClr val="accent6">
                  <a:lumMod val="75000"/>
                </a:schemeClr>
              </a:solidFill>
            </a:endParaRPr>
          </a:p>
          <a:p>
            <a:r>
              <a:rPr lang="en-US" dirty="0" err="1" smtClean="0">
                <a:solidFill>
                  <a:schemeClr val="tx1"/>
                </a:solidFill>
              </a:rPr>
              <a:t>InfiniBand</a:t>
            </a:r>
            <a:r>
              <a:rPr lang="en-US" dirty="0" smtClean="0">
                <a:solidFill>
                  <a:schemeClr val="tx1"/>
                </a:solidFill>
              </a:rPr>
              <a:t> Device</a:t>
            </a:r>
          </a:p>
          <a:p>
            <a:r>
              <a:rPr lang="en-US" dirty="0" smtClean="0">
                <a:solidFill>
                  <a:schemeClr val="tx1"/>
                </a:solidFill>
              </a:rPr>
              <a:t>Performance Evaluation</a:t>
            </a:r>
          </a:p>
          <a:p>
            <a:r>
              <a:rPr lang="en-US" dirty="0" smtClean="0">
                <a:solidFill>
                  <a:schemeClr val="tx1"/>
                </a:solidFill>
              </a:rPr>
              <a:t>Summary</a:t>
            </a:r>
          </a:p>
        </p:txBody>
      </p:sp>
      <p:sp>
        <p:nvSpPr>
          <p:cNvPr id="5" name="Slide Number Placeholder 4"/>
          <p:cNvSpPr>
            <a:spLocks noGrp="1"/>
          </p:cNvSpPr>
          <p:nvPr>
            <p:ph type="sldNum" sz="quarter" idx="11"/>
          </p:nvPr>
        </p:nvSpPr>
        <p:spPr/>
        <p:txBody>
          <a:bodyPr/>
          <a:lstStyle/>
          <a:p>
            <a:fld id="{88AE5AEC-53AF-4AC7-9001-4C10E3367F22}" type="slidenum">
              <a:rPr lang="en-US" smtClean="0"/>
              <a:t>2</a:t>
            </a:fld>
            <a:endParaRPr lang="en-US" dirty="0"/>
          </a:p>
        </p:txBody>
      </p:sp>
    </p:spTree>
    <p:extLst>
      <p:ext uri="{BB962C8B-B14F-4D97-AF65-F5344CB8AC3E}">
        <p14:creationId xmlns:p14="http://schemas.microsoft.com/office/powerpoint/2010/main" val="15728663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2" name="Slide Number Placeholder 1"/>
          <p:cNvSpPr>
            <a:spLocks noGrp="1"/>
          </p:cNvSpPr>
          <p:nvPr>
            <p:ph type="sldNum" sz="quarter" idx="11"/>
          </p:nvPr>
        </p:nvSpPr>
        <p:spPr/>
        <p:txBody>
          <a:bodyPr/>
          <a:lstStyle/>
          <a:p>
            <a:fld id="{88AE5AEC-53AF-4AC7-9001-4C10E3367F22}" type="slidenum">
              <a:rPr lang="en-US" smtClean="0"/>
              <a:t>20</a:t>
            </a:fld>
            <a:endParaRPr lang="en-US" dirty="0"/>
          </a:p>
        </p:txBody>
      </p:sp>
      <p:sp>
        <p:nvSpPr>
          <p:cNvPr id="3" name="Content Placeholder 2"/>
          <p:cNvSpPr>
            <a:spLocks noGrp="1"/>
          </p:cNvSpPr>
          <p:nvPr>
            <p:ph idx="1"/>
          </p:nvPr>
        </p:nvSpPr>
        <p:spPr/>
        <p:txBody>
          <a:bodyPr/>
          <a:lstStyle/>
          <a:p>
            <a:r>
              <a:rPr lang="en-US" dirty="0"/>
              <a:t>Java message passing libraries should focus on low level communication devices for high speed interconnects.</a:t>
            </a:r>
          </a:p>
          <a:p>
            <a:r>
              <a:rPr lang="en-US" dirty="0"/>
              <a:t>Transparently provides MPJ Express with efficient performance on </a:t>
            </a:r>
            <a:r>
              <a:rPr lang="en-US" dirty="0" err="1"/>
              <a:t>InfiniBand</a:t>
            </a:r>
            <a:r>
              <a:rPr lang="en-US" dirty="0"/>
              <a:t>.</a:t>
            </a:r>
          </a:p>
          <a:p>
            <a:r>
              <a:rPr lang="en-US" dirty="0"/>
              <a:t>High performance because relies on native verbs to take advantage of RDMA support.</a:t>
            </a:r>
          </a:p>
          <a:p>
            <a:endParaRPr lang="en-US" dirty="0"/>
          </a:p>
        </p:txBody>
      </p:sp>
    </p:spTree>
    <p:extLst>
      <p:ext uri="{BB962C8B-B14F-4D97-AF65-F5344CB8AC3E}">
        <p14:creationId xmlns:p14="http://schemas.microsoft.com/office/powerpoint/2010/main" val="993293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			 </a:t>
            </a:r>
            <a:r>
              <a:rPr lang="en-US" sz="2400" b="0" dirty="0" smtClean="0"/>
              <a:t>http://mpjexpress.org</a:t>
            </a:r>
            <a:endParaRPr lang="en-US" b="0" dirty="0"/>
          </a:p>
        </p:txBody>
      </p:sp>
      <p:sp>
        <p:nvSpPr>
          <p:cNvPr id="5" name="Slide Number Placeholder 3"/>
          <p:cNvSpPr>
            <a:spLocks noGrp="1"/>
          </p:cNvSpPr>
          <p:nvPr>
            <p:ph type="sldNum" sz="quarter" idx="11"/>
          </p:nvPr>
        </p:nvSpPr>
        <p:spPr>
          <a:noFill/>
        </p:spPr>
        <p:txBody>
          <a:bodyPr/>
          <a:lstStyle/>
          <a:p>
            <a:fld id="{94104B1F-24D5-4E57-ABB7-5CD4D5DEAE15}" type="slidenum">
              <a:rPr lang="en-US" smtClean="0">
                <a:latin typeface="Times New Roman" pitchFamily="84" charset="0"/>
              </a:rPr>
              <a:pPr/>
              <a:t>21</a:t>
            </a:fld>
            <a:endParaRPr lang="en-US" smtClean="0">
              <a:latin typeface="Times New Roman" pitchFamily="8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1700" y="1036339"/>
            <a:ext cx="6694488" cy="4266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Content Placeholder 3" descr="los alamos.jpg"/>
          <p:cNvPicPr>
            <a:picLocks noChangeAspect="1"/>
          </p:cNvPicPr>
          <p:nvPr/>
        </p:nvPicPr>
        <p:blipFill>
          <a:blip r:embed="rId4" cstate="print"/>
          <a:srcRect/>
          <a:stretch>
            <a:fillRect/>
          </a:stretch>
        </p:blipFill>
        <p:spPr bwMode="auto">
          <a:xfrm>
            <a:off x="0" y="2855206"/>
            <a:ext cx="1724025" cy="628650"/>
          </a:xfrm>
          <a:prstGeom prst="rect">
            <a:avLst/>
          </a:prstGeom>
          <a:noFill/>
          <a:ln w="9525">
            <a:noFill/>
            <a:miter lim="800000"/>
            <a:headEnd/>
            <a:tailEnd/>
          </a:ln>
        </p:spPr>
      </p:pic>
      <p:pic>
        <p:nvPicPr>
          <p:cNvPr id="8" name="Picture 5" descr="cisco.gif"/>
          <p:cNvPicPr>
            <a:picLocks noChangeAspect="1"/>
          </p:cNvPicPr>
          <p:nvPr/>
        </p:nvPicPr>
        <p:blipFill>
          <a:blip r:embed="rId5" cstate="print"/>
          <a:srcRect/>
          <a:stretch>
            <a:fillRect/>
          </a:stretch>
        </p:blipFill>
        <p:spPr bwMode="auto">
          <a:xfrm>
            <a:off x="294942" y="5418280"/>
            <a:ext cx="1047750" cy="695325"/>
          </a:xfrm>
          <a:prstGeom prst="rect">
            <a:avLst/>
          </a:prstGeom>
          <a:noFill/>
          <a:ln w="9525">
            <a:noFill/>
            <a:miter lim="800000"/>
            <a:headEnd/>
            <a:tailEnd/>
          </a:ln>
        </p:spPr>
      </p:pic>
      <p:pic>
        <p:nvPicPr>
          <p:cNvPr id="9" name="Picture 6" descr="logomanchester.gif"/>
          <p:cNvPicPr>
            <a:picLocks noChangeAspect="1"/>
          </p:cNvPicPr>
          <p:nvPr/>
        </p:nvPicPr>
        <p:blipFill>
          <a:blip r:embed="rId6" cstate="print"/>
          <a:srcRect/>
          <a:stretch>
            <a:fillRect/>
          </a:stretch>
        </p:blipFill>
        <p:spPr bwMode="auto">
          <a:xfrm>
            <a:off x="1674620" y="5638800"/>
            <a:ext cx="1228725" cy="419100"/>
          </a:xfrm>
          <a:prstGeom prst="rect">
            <a:avLst/>
          </a:prstGeom>
          <a:noFill/>
          <a:ln w="9525">
            <a:noFill/>
            <a:miter lim="800000"/>
            <a:headEnd/>
            <a:tailEnd/>
          </a:ln>
        </p:spPr>
      </p:pic>
      <p:pic>
        <p:nvPicPr>
          <p:cNvPr id="10" name="Picture 7" descr="spacer.gif"/>
          <p:cNvPicPr>
            <a:picLocks noChangeAspect="1"/>
          </p:cNvPicPr>
          <p:nvPr/>
        </p:nvPicPr>
        <p:blipFill>
          <a:blip r:embed="rId7"/>
          <a:srcRect/>
          <a:stretch>
            <a:fillRect/>
          </a:stretch>
        </p:blipFill>
        <p:spPr bwMode="auto">
          <a:xfrm>
            <a:off x="4872038" y="4452938"/>
            <a:ext cx="9525" cy="9525"/>
          </a:xfrm>
          <a:prstGeom prst="rect">
            <a:avLst/>
          </a:prstGeom>
          <a:noFill/>
          <a:ln w="9525">
            <a:noFill/>
            <a:miter lim="800000"/>
            <a:headEnd/>
            <a:tailEnd/>
          </a:ln>
        </p:spPr>
      </p:pic>
      <p:pic>
        <p:nvPicPr>
          <p:cNvPr id="11" name="Picture 8" descr="top_unitbv_3_r2_c1.gif"/>
          <p:cNvPicPr>
            <a:picLocks noChangeAspect="1"/>
          </p:cNvPicPr>
          <p:nvPr/>
        </p:nvPicPr>
        <p:blipFill>
          <a:blip r:embed="rId8" cstate="print"/>
          <a:srcRect/>
          <a:stretch>
            <a:fillRect/>
          </a:stretch>
        </p:blipFill>
        <p:spPr bwMode="auto">
          <a:xfrm>
            <a:off x="5715000" y="6301937"/>
            <a:ext cx="1866900" cy="414338"/>
          </a:xfrm>
          <a:prstGeom prst="rect">
            <a:avLst/>
          </a:prstGeom>
          <a:noFill/>
          <a:ln w="9525">
            <a:noFill/>
            <a:miter lim="800000"/>
            <a:headEnd/>
            <a:tailEnd/>
          </a:ln>
        </p:spPr>
      </p:pic>
      <p:pic>
        <p:nvPicPr>
          <p:cNvPr id="12" name="Picture 9" descr="Stanford-University-Logo_0.jpg"/>
          <p:cNvPicPr>
            <a:picLocks noChangeAspect="1"/>
          </p:cNvPicPr>
          <p:nvPr/>
        </p:nvPicPr>
        <p:blipFill>
          <a:blip r:embed="rId9" cstate="print"/>
          <a:srcRect/>
          <a:stretch>
            <a:fillRect/>
          </a:stretch>
        </p:blipFill>
        <p:spPr bwMode="auto">
          <a:xfrm>
            <a:off x="353680" y="3687763"/>
            <a:ext cx="930275" cy="774700"/>
          </a:xfrm>
          <a:prstGeom prst="rect">
            <a:avLst/>
          </a:prstGeom>
          <a:noFill/>
          <a:ln w="9525">
            <a:noFill/>
            <a:miter lim="800000"/>
            <a:headEnd/>
            <a:tailEnd/>
          </a:ln>
        </p:spPr>
      </p:pic>
      <p:pic>
        <p:nvPicPr>
          <p:cNvPr id="13" name="Picture 11" descr="granada.JPG"/>
          <p:cNvPicPr>
            <a:picLocks noChangeAspect="1"/>
          </p:cNvPicPr>
          <p:nvPr/>
        </p:nvPicPr>
        <p:blipFill>
          <a:blip r:embed="rId10" cstate="print"/>
          <a:srcRect/>
          <a:stretch>
            <a:fillRect/>
          </a:stretch>
        </p:blipFill>
        <p:spPr bwMode="auto">
          <a:xfrm>
            <a:off x="173013" y="1617260"/>
            <a:ext cx="1333500" cy="609600"/>
          </a:xfrm>
          <a:prstGeom prst="rect">
            <a:avLst/>
          </a:prstGeom>
          <a:noFill/>
          <a:ln w="9525">
            <a:noFill/>
            <a:miter lim="800000"/>
            <a:headEnd/>
            <a:tailEnd/>
          </a:ln>
        </p:spPr>
      </p:pic>
      <p:pic>
        <p:nvPicPr>
          <p:cNvPr id="14" name="Picture 12" descr="savoo.JPG"/>
          <p:cNvPicPr>
            <a:picLocks noChangeAspect="1"/>
          </p:cNvPicPr>
          <p:nvPr/>
        </p:nvPicPr>
        <p:blipFill>
          <a:blip r:embed="rId11" cstate="print"/>
          <a:srcRect/>
          <a:stretch>
            <a:fillRect/>
          </a:stretch>
        </p:blipFill>
        <p:spPr bwMode="auto">
          <a:xfrm>
            <a:off x="3810000" y="6207919"/>
            <a:ext cx="1552575" cy="571500"/>
          </a:xfrm>
          <a:prstGeom prst="rect">
            <a:avLst/>
          </a:prstGeom>
          <a:noFill/>
          <a:ln w="9525">
            <a:noFill/>
            <a:miter lim="800000"/>
            <a:headEnd/>
            <a:tailEnd/>
          </a:ln>
        </p:spPr>
      </p:pic>
      <p:pic>
        <p:nvPicPr>
          <p:cNvPr id="15" name="Picture 14" descr="lulogo.gif"/>
          <p:cNvPicPr>
            <a:picLocks noChangeAspect="1"/>
          </p:cNvPicPr>
          <p:nvPr/>
        </p:nvPicPr>
        <p:blipFill>
          <a:blip r:embed="rId12" cstate="print"/>
          <a:srcRect/>
          <a:stretch>
            <a:fillRect/>
          </a:stretch>
        </p:blipFill>
        <p:spPr bwMode="auto">
          <a:xfrm>
            <a:off x="3519867" y="5617369"/>
            <a:ext cx="1485900" cy="379413"/>
          </a:xfrm>
          <a:prstGeom prst="rect">
            <a:avLst/>
          </a:prstGeom>
          <a:noFill/>
          <a:ln w="9525">
            <a:noFill/>
            <a:miter lim="800000"/>
            <a:headEnd/>
            <a:tailEnd/>
          </a:ln>
        </p:spPr>
      </p:pic>
      <p:pic>
        <p:nvPicPr>
          <p:cNvPr id="16" name="Picture 15" descr="images-ucs.jpg"/>
          <p:cNvPicPr>
            <a:picLocks noChangeAspect="1"/>
          </p:cNvPicPr>
          <p:nvPr/>
        </p:nvPicPr>
        <p:blipFill>
          <a:blip r:embed="rId13" cstate="print"/>
          <a:srcRect/>
          <a:stretch>
            <a:fillRect/>
          </a:stretch>
        </p:blipFill>
        <p:spPr bwMode="auto">
          <a:xfrm>
            <a:off x="353680" y="6301937"/>
            <a:ext cx="704850" cy="539750"/>
          </a:xfrm>
          <a:prstGeom prst="rect">
            <a:avLst/>
          </a:prstGeom>
          <a:noFill/>
          <a:ln w="9525">
            <a:noFill/>
            <a:miter lim="800000"/>
            <a:headEnd/>
            <a:tailEnd/>
          </a:ln>
        </p:spPr>
      </p:pic>
      <p:pic>
        <p:nvPicPr>
          <p:cNvPr id="17" name="Picture 16" descr="vu_logo.jpg"/>
          <p:cNvPicPr>
            <a:picLocks noChangeAspect="1"/>
          </p:cNvPicPr>
          <p:nvPr/>
        </p:nvPicPr>
        <p:blipFill>
          <a:blip r:embed="rId14" cstate="print"/>
          <a:srcRect/>
          <a:stretch>
            <a:fillRect/>
          </a:stretch>
        </p:blipFill>
        <p:spPr bwMode="auto">
          <a:xfrm>
            <a:off x="1961283" y="6153150"/>
            <a:ext cx="1144588" cy="612775"/>
          </a:xfrm>
          <a:prstGeom prst="rect">
            <a:avLst/>
          </a:prstGeom>
          <a:noFill/>
          <a:ln w="9525">
            <a:noFill/>
            <a:miter lim="800000"/>
            <a:headEnd/>
            <a:tailEnd/>
          </a:ln>
        </p:spPr>
      </p:pic>
      <p:pic>
        <p:nvPicPr>
          <p:cNvPr id="18" name="Picture 17" descr="Uni-logo-for-web.jpg"/>
          <p:cNvPicPr>
            <a:picLocks noChangeAspect="1"/>
          </p:cNvPicPr>
          <p:nvPr/>
        </p:nvPicPr>
        <p:blipFill>
          <a:blip r:embed="rId15" cstate="print"/>
          <a:srcRect/>
          <a:stretch>
            <a:fillRect/>
          </a:stretch>
        </p:blipFill>
        <p:spPr bwMode="auto">
          <a:xfrm>
            <a:off x="173013" y="4838925"/>
            <a:ext cx="1752600" cy="414338"/>
          </a:xfrm>
          <a:prstGeom prst="rect">
            <a:avLst/>
          </a:prstGeom>
          <a:noFill/>
          <a:ln w="9525">
            <a:noFill/>
            <a:miter lim="800000"/>
            <a:headEnd/>
            <a:tailEnd/>
          </a:ln>
        </p:spPr>
      </p:pic>
      <p:pic>
        <p:nvPicPr>
          <p:cNvPr id="19" name="Picture 18" descr="frugal.png"/>
          <p:cNvPicPr>
            <a:picLocks noChangeAspect="1"/>
          </p:cNvPicPr>
          <p:nvPr/>
        </p:nvPicPr>
        <p:blipFill>
          <a:blip r:embed="rId16" cstate="print"/>
          <a:srcRect/>
          <a:stretch>
            <a:fillRect/>
          </a:stretch>
        </p:blipFill>
        <p:spPr bwMode="auto">
          <a:xfrm>
            <a:off x="5715000" y="5414962"/>
            <a:ext cx="2514600" cy="642938"/>
          </a:xfrm>
          <a:prstGeom prst="rect">
            <a:avLst/>
          </a:prstGeom>
          <a:noFill/>
          <a:ln w="9525">
            <a:noFill/>
            <a:miter lim="800000"/>
            <a:headEnd/>
            <a:tailEnd/>
          </a:ln>
        </p:spPr>
      </p:pic>
      <p:pic>
        <p:nvPicPr>
          <p:cNvPr id="20" name="Picture 10" descr="LeedsUniLogo.gif"/>
          <p:cNvPicPr>
            <a:picLocks noChangeAspect="1"/>
          </p:cNvPicPr>
          <p:nvPr/>
        </p:nvPicPr>
        <p:blipFill>
          <a:blip r:embed="rId17" cstate="print"/>
          <a:srcRect/>
          <a:stretch>
            <a:fillRect/>
          </a:stretch>
        </p:blipFill>
        <p:spPr bwMode="auto">
          <a:xfrm>
            <a:off x="1315170" y="2273774"/>
            <a:ext cx="646113" cy="676275"/>
          </a:xfrm>
          <a:prstGeom prst="rect">
            <a:avLst/>
          </a:prstGeom>
          <a:noFill/>
          <a:ln w="9525">
            <a:noFill/>
            <a:miter lim="800000"/>
            <a:headEnd/>
            <a:tailEnd/>
          </a:ln>
        </p:spPr>
      </p:pic>
      <p:pic>
        <p:nvPicPr>
          <p:cNvPr id="21" name="Picture 13" descr="hu.jpg"/>
          <p:cNvPicPr>
            <a:picLocks noChangeAspect="1"/>
          </p:cNvPicPr>
          <p:nvPr/>
        </p:nvPicPr>
        <p:blipFill>
          <a:blip r:embed="rId18" cstate="print"/>
          <a:srcRect/>
          <a:stretch>
            <a:fillRect/>
          </a:stretch>
        </p:blipFill>
        <p:spPr bwMode="auto">
          <a:xfrm>
            <a:off x="1423987" y="3689517"/>
            <a:ext cx="600075" cy="600075"/>
          </a:xfrm>
          <a:prstGeom prst="rect">
            <a:avLst/>
          </a:prstGeom>
          <a:noFill/>
          <a:ln w="9525">
            <a:noFill/>
            <a:miter lim="800000"/>
            <a:headEnd/>
            <a:tailEnd/>
          </a:ln>
        </p:spPr>
      </p:pic>
      <p:pic>
        <p:nvPicPr>
          <p:cNvPr id="22" name="Picture 21" descr="logo.bmp"/>
          <p:cNvPicPr>
            <a:picLocks noChangeAspect="1"/>
          </p:cNvPicPr>
          <p:nvPr/>
        </p:nvPicPr>
        <p:blipFill>
          <a:blip r:embed="rId19"/>
          <a:srcRect/>
          <a:stretch>
            <a:fillRect/>
          </a:stretch>
        </p:blipFill>
        <p:spPr bwMode="auto">
          <a:xfrm>
            <a:off x="7552871" y="76200"/>
            <a:ext cx="1528740" cy="648281"/>
          </a:xfrm>
          <a:prstGeom prst="rect">
            <a:avLst/>
          </a:prstGeom>
          <a:noFill/>
          <a:ln w="9525">
            <a:noFill/>
            <a:miter lim="800000"/>
            <a:headEnd/>
            <a:tailEnd/>
          </a:ln>
        </p:spPr>
      </p:pic>
      <p:sp>
        <p:nvSpPr>
          <p:cNvPr id="23" name="Rectangle 22"/>
          <p:cNvSpPr/>
          <p:nvPr/>
        </p:nvSpPr>
        <p:spPr>
          <a:xfrm>
            <a:off x="8610600" y="1922060"/>
            <a:ext cx="255588" cy="34962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7967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smtClean="0"/>
              <a:t>Introduction to MPJ Express</a:t>
            </a:r>
            <a:endParaRPr lang="en-US" dirty="0"/>
          </a:p>
        </p:txBody>
      </p:sp>
      <p:sp>
        <p:nvSpPr>
          <p:cNvPr id="3" name="Content Placeholder 2"/>
          <p:cNvSpPr>
            <a:spLocks noGrp="1"/>
          </p:cNvSpPr>
          <p:nvPr>
            <p:ph idx="1"/>
          </p:nvPr>
        </p:nvSpPr>
        <p:spPr>
          <a:noFill/>
        </p:spPr>
        <p:txBody>
          <a:bodyPr>
            <a:noAutofit/>
          </a:bodyPr>
          <a:lstStyle/>
          <a:p>
            <a:r>
              <a:rPr lang="en-US" dirty="0"/>
              <a:t>MPJ Express is an MPI-like library that supports execution of parallel Java </a:t>
            </a:r>
            <a:r>
              <a:rPr lang="en-US" dirty="0" smtClean="0"/>
              <a:t>applications: </a:t>
            </a:r>
          </a:p>
          <a:p>
            <a:pPr lvl="1"/>
            <a:r>
              <a:rPr lang="en-US" dirty="0" smtClean="0">
                <a:solidFill>
                  <a:schemeClr val="accent2"/>
                </a:solidFill>
              </a:rPr>
              <a:t>http://mpjexpress.org</a:t>
            </a:r>
            <a:endParaRPr lang="en-US" sz="2800" dirty="0" smtClean="0">
              <a:solidFill>
                <a:schemeClr val="accent2"/>
              </a:solidFill>
            </a:endParaRPr>
          </a:p>
          <a:p>
            <a:pPr marL="342900" lvl="2" indent="-342900">
              <a:lnSpc>
                <a:spcPct val="90000"/>
              </a:lnSpc>
              <a:buFont typeface="Wingdings" pitchFamily="2" charset="2"/>
              <a:buChar char="§"/>
            </a:pPr>
            <a:r>
              <a:rPr lang="en-US" sz="2800" dirty="0" smtClean="0"/>
              <a:t>The </a:t>
            </a:r>
            <a:r>
              <a:rPr lang="en-US" sz="2800" dirty="0"/>
              <a:t>Java Grande Forum—formed in late 90s—came up with an API called </a:t>
            </a:r>
            <a:r>
              <a:rPr lang="en-US" sz="2800" dirty="0" err="1"/>
              <a:t>mpiJava</a:t>
            </a:r>
            <a:r>
              <a:rPr lang="en-US" sz="2800" dirty="0"/>
              <a:t> </a:t>
            </a:r>
            <a:r>
              <a:rPr lang="en-US" sz="2800" dirty="0" smtClean="0"/>
              <a:t>1.2</a:t>
            </a:r>
          </a:p>
          <a:p>
            <a:pPr marL="800100" lvl="3" indent="-342900">
              <a:lnSpc>
                <a:spcPct val="90000"/>
              </a:lnSpc>
              <a:buFont typeface="Wingdings" pitchFamily="2" charset="2"/>
              <a:buChar char="§"/>
            </a:pPr>
            <a:r>
              <a:rPr lang="en-US" sz="2400" dirty="0" smtClean="0"/>
              <a:t>MPJ Express implements </a:t>
            </a:r>
            <a:r>
              <a:rPr lang="en-US" sz="2400" smtClean="0"/>
              <a:t>this API </a:t>
            </a:r>
            <a:endParaRPr lang="en-GB" dirty="0" smtClean="0"/>
          </a:p>
          <a:p>
            <a:pPr>
              <a:lnSpc>
                <a:spcPct val="90000"/>
              </a:lnSpc>
            </a:pPr>
            <a:r>
              <a:rPr lang="en-GB" dirty="0" smtClean="0"/>
              <a:t>Motivation </a:t>
            </a:r>
            <a:r>
              <a:rPr lang="en-GB" dirty="0"/>
              <a:t>for a new Java messaging system:</a:t>
            </a:r>
          </a:p>
          <a:p>
            <a:pPr lvl="1">
              <a:lnSpc>
                <a:spcPct val="90000"/>
              </a:lnSpc>
            </a:pPr>
            <a:r>
              <a:rPr lang="en-GB" dirty="0"/>
              <a:t>Maintain compatibility with Java threads by providing thread-safety</a:t>
            </a:r>
          </a:p>
          <a:p>
            <a:pPr lvl="1">
              <a:lnSpc>
                <a:spcPct val="90000"/>
              </a:lnSpc>
            </a:pPr>
            <a:r>
              <a:rPr lang="en-GB" dirty="0"/>
              <a:t>Handle contradicting issues of high-performance and portability</a:t>
            </a:r>
          </a:p>
          <a:p>
            <a:pPr lvl="1">
              <a:lnSpc>
                <a:spcPct val="90000"/>
              </a:lnSpc>
            </a:pPr>
            <a:r>
              <a:rPr lang="en-GB" dirty="0"/>
              <a:t>Requires no change to the native standard JVM</a:t>
            </a:r>
          </a:p>
        </p:txBody>
      </p:sp>
      <p:sp>
        <p:nvSpPr>
          <p:cNvPr id="4" name="Slide Number Placeholder 3"/>
          <p:cNvSpPr>
            <a:spLocks noGrp="1"/>
          </p:cNvSpPr>
          <p:nvPr>
            <p:ph type="sldNum" sz="quarter" idx="11"/>
          </p:nvPr>
        </p:nvSpPr>
        <p:spPr/>
        <p:txBody>
          <a:bodyPr/>
          <a:lstStyle/>
          <a:p>
            <a:fld id="{88AE5AEC-53AF-4AC7-9001-4C10E3367F22}" type="slidenum">
              <a:rPr lang="en-US" smtClean="0"/>
              <a:t>3</a:t>
            </a:fld>
            <a:endParaRPr lang="en-US" dirty="0"/>
          </a:p>
        </p:txBody>
      </p:sp>
    </p:spTree>
    <p:extLst>
      <p:ext uri="{BB962C8B-B14F-4D97-AF65-F5344CB8AC3E}">
        <p14:creationId xmlns:p14="http://schemas.microsoft.com/office/powerpoint/2010/main" val="1294901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Why Java</a:t>
            </a:r>
            <a:endParaRPr lang="en-US" dirty="0"/>
          </a:p>
        </p:txBody>
      </p:sp>
      <p:sp>
        <p:nvSpPr>
          <p:cNvPr id="2" name="Content Placeholder 1"/>
          <p:cNvSpPr>
            <a:spLocks noGrp="1"/>
          </p:cNvSpPr>
          <p:nvPr>
            <p:ph idx="1"/>
          </p:nvPr>
        </p:nvSpPr>
        <p:spPr>
          <a:xfrm>
            <a:off x="228600" y="838200"/>
            <a:ext cx="8686800" cy="5257800"/>
          </a:xfrm>
        </p:spPr>
        <p:txBody>
          <a:bodyPr/>
          <a:lstStyle/>
          <a:p>
            <a:r>
              <a:rPr lang="en-US" dirty="0"/>
              <a:t>Portability</a:t>
            </a:r>
          </a:p>
          <a:p>
            <a:r>
              <a:rPr lang="en-US" dirty="0"/>
              <a:t>A popular language in colleges and software industry: </a:t>
            </a:r>
          </a:p>
          <a:p>
            <a:pPr lvl="1"/>
            <a:r>
              <a:rPr lang="en-US" dirty="0"/>
              <a:t>Large pool of software developers</a:t>
            </a:r>
          </a:p>
          <a:p>
            <a:pPr lvl="1"/>
            <a:r>
              <a:rPr lang="en-US" dirty="0"/>
              <a:t>A useful educational tool</a:t>
            </a:r>
          </a:p>
          <a:p>
            <a:r>
              <a:rPr lang="en-US" dirty="0"/>
              <a:t>Higher programming abstractions including OO features</a:t>
            </a:r>
          </a:p>
          <a:p>
            <a:r>
              <a:rPr lang="en-US" dirty="0"/>
              <a:t>Improved compile and runtime checking of the code</a:t>
            </a:r>
          </a:p>
          <a:p>
            <a:r>
              <a:rPr lang="en-US" dirty="0"/>
              <a:t>Automatic garbage collection</a:t>
            </a:r>
          </a:p>
          <a:p>
            <a:r>
              <a:rPr lang="en-US" dirty="0"/>
              <a:t>Support for multithreading </a:t>
            </a:r>
          </a:p>
          <a:p>
            <a:r>
              <a:rPr lang="en-US" dirty="0"/>
              <a:t>Rich collection of support </a:t>
            </a:r>
            <a:r>
              <a:rPr lang="en-US" dirty="0" smtClean="0"/>
              <a:t>libraries</a:t>
            </a:r>
          </a:p>
          <a:p>
            <a:r>
              <a:rPr lang="en-US" b="1" dirty="0" err="1" smtClean="0"/>
              <a:t>Hadoop</a:t>
            </a:r>
            <a:r>
              <a:rPr lang="en-US" b="1" dirty="0" smtClean="0"/>
              <a:t>: A successful Java based distributed computing platform.</a:t>
            </a:r>
            <a:endParaRPr lang="en-US" b="1" dirty="0"/>
          </a:p>
        </p:txBody>
      </p:sp>
      <p:sp>
        <p:nvSpPr>
          <p:cNvPr id="3" name="Slide Number Placeholder 2"/>
          <p:cNvSpPr>
            <a:spLocks noGrp="1"/>
          </p:cNvSpPr>
          <p:nvPr>
            <p:ph type="sldNum" sz="quarter" idx="11"/>
          </p:nvPr>
        </p:nvSpPr>
        <p:spPr/>
        <p:txBody>
          <a:bodyPr/>
          <a:lstStyle/>
          <a:p>
            <a:fld id="{88AE5AEC-53AF-4AC7-9001-4C10E3367F22}" type="slidenum">
              <a:rPr lang="en-US" smtClean="0"/>
              <a:t>4</a:t>
            </a:fld>
            <a:endParaRPr lang="en-US" dirty="0"/>
          </a:p>
        </p:txBody>
      </p:sp>
      <p:pic>
        <p:nvPicPr>
          <p:cNvPr id="2050" name="Picture 2" descr="C:\Users\Bibrak Qama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5972175"/>
            <a:ext cx="3431622" cy="809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9853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dirty="0" smtClean="0"/>
              <a:t>Communication Devices in MPJ Express</a:t>
            </a:r>
            <a:endParaRPr lang="en-US" dirty="0"/>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28800" y="5334000"/>
            <a:ext cx="1219200" cy="826532"/>
          </a:xfrm>
          <a:prstGeom prst="rect">
            <a:avLst/>
          </a:prstGeom>
        </p:spPr>
      </p:pic>
      <p:sp>
        <p:nvSpPr>
          <p:cNvPr id="5" name="Slide Number Placeholder 4"/>
          <p:cNvSpPr>
            <a:spLocks noGrp="1"/>
          </p:cNvSpPr>
          <p:nvPr>
            <p:ph type="sldNum" sz="quarter" idx="11"/>
          </p:nvPr>
        </p:nvSpPr>
        <p:spPr/>
        <p:txBody>
          <a:bodyPr/>
          <a:lstStyle/>
          <a:p>
            <a:fld id="{88AE5AEC-53AF-4AC7-9001-4C10E3367F22}" type="slidenum">
              <a:rPr lang="en-US" smtClean="0"/>
              <a:t>5</a:t>
            </a:fld>
            <a:endParaRPr lang="en-US" dirty="0"/>
          </a:p>
        </p:txBody>
      </p:sp>
      <p:sp>
        <p:nvSpPr>
          <p:cNvPr id="7" name="Rectangle 6"/>
          <p:cNvSpPr/>
          <p:nvPr/>
        </p:nvSpPr>
        <p:spPr>
          <a:xfrm>
            <a:off x="2895600" y="1143000"/>
            <a:ext cx="3276600" cy="609600"/>
          </a:xfrm>
          <a:prstGeom prst="rect">
            <a:avLst/>
          </a:prstGeom>
          <a:solidFill>
            <a:srgbClr val="000090"/>
          </a:solidFill>
          <a:ln>
            <a:noFill/>
          </a:ln>
          <a:effectLst>
            <a:outerShdw blurRad="88900" dist="50800" dir="11400000" sx="102000" sy="101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MPJ Express Modes</a:t>
            </a:r>
            <a:endParaRPr lang="en-US" sz="2400" dirty="0"/>
          </a:p>
        </p:txBody>
      </p:sp>
      <p:sp>
        <p:nvSpPr>
          <p:cNvPr id="9" name="Rectangle 8"/>
          <p:cNvSpPr/>
          <p:nvPr/>
        </p:nvSpPr>
        <p:spPr>
          <a:xfrm>
            <a:off x="5257800" y="2590800"/>
            <a:ext cx="2057400" cy="685800"/>
          </a:xfrm>
          <a:prstGeom prst="rect">
            <a:avLst/>
          </a:prstGeom>
          <a:solidFill>
            <a:schemeClr val="accent2">
              <a:lumMod val="75000"/>
            </a:schemeClr>
          </a:solidFill>
          <a:ln>
            <a:noFill/>
          </a:ln>
          <a:effectLst>
            <a:outerShdw blurRad="88900" dist="50800" dir="11400000" sx="102000" sy="101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Multicore mode</a:t>
            </a:r>
            <a:endParaRPr lang="en-US" sz="2400" dirty="0"/>
          </a:p>
        </p:txBody>
      </p:sp>
      <p:cxnSp>
        <p:nvCxnSpPr>
          <p:cNvPr id="11" name="Straight Arrow Connector 10"/>
          <p:cNvCxnSpPr>
            <a:stCxn id="7" idx="2"/>
            <a:endCxn id="8" idx="0"/>
          </p:cNvCxnSpPr>
          <p:nvPr/>
        </p:nvCxnSpPr>
        <p:spPr>
          <a:xfrm flipH="1">
            <a:off x="2594862" y="1752600"/>
            <a:ext cx="1939038" cy="870966"/>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7" idx="2"/>
            <a:endCxn id="9" idx="0"/>
          </p:cNvCxnSpPr>
          <p:nvPr/>
        </p:nvCxnSpPr>
        <p:spPr>
          <a:xfrm>
            <a:off x="4533900" y="1752600"/>
            <a:ext cx="1752600" cy="8382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12604" y="4170402"/>
            <a:ext cx="1230738" cy="318844"/>
          </a:xfrm>
          <a:prstGeom prst="rect">
            <a:avLst/>
          </a:prstGeom>
        </p:spPr>
      </p:pic>
      <p:pic>
        <p:nvPicPr>
          <p:cNvPr id="15" name="Picture 14" descr="Java_ai.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71600" y="3352800"/>
            <a:ext cx="990600" cy="674132"/>
          </a:xfrm>
          <a:prstGeom prst="rect">
            <a:avLst/>
          </a:prstGeom>
        </p:spPr>
      </p:pic>
      <p:pic>
        <p:nvPicPr>
          <p:cNvPr id="16" name="Picture 15" descr="mpilogogreen.gi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69436" y="4800600"/>
            <a:ext cx="1295400" cy="510000"/>
          </a:xfrm>
          <a:prstGeom prst="rect">
            <a:avLst/>
          </a:prstGeom>
        </p:spPr>
      </p:pic>
      <p:sp>
        <p:nvSpPr>
          <p:cNvPr id="18" name="TextBox 17"/>
          <p:cNvSpPr txBox="1"/>
          <p:nvPr/>
        </p:nvSpPr>
        <p:spPr>
          <a:xfrm>
            <a:off x="228600" y="3505200"/>
            <a:ext cx="1115998" cy="369332"/>
          </a:xfrm>
          <a:prstGeom prst="rect">
            <a:avLst/>
          </a:prstGeom>
          <a:noFill/>
        </p:spPr>
        <p:txBody>
          <a:bodyPr wrap="none" rtlCol="0">
            <a:spAutoFit/>
          </a:bodyPr>
          <a:lstStyle/>
          <a:p>
            <a:r>
              <a:rPr lang="en-US" dirty="0" smtClean="0"/>
              <a:t>Java NIO</a:t>
            </a:r>
            <a:endParaRPr lang="en-US" dirty="0"/>
          </a:p>
        </p:txBody>
      </p:sp>
      <p:sp>
        <p:nvSpPr>
          <p:cNvPr id="19" name="TextBox 18"/>
          <p:cNvSpPr txBox="1"/>
          <p:nvPr/>
        </p:nvSpPr>
        <p:spPr>
          <a:xfrm>
            <a:off x="188913" y="4114800"/>
            <a:ext cx="1792478" cy="369332"/>
          </a:xfrm>
          <a:prstGeom prst="rect">
            <a:avLst/>
          </a:prstGeom>
          <a:noFill/>
        </p:spPr>
        <p:txBody>
          <a:bodyPr wrap="none" rtlCol="0">
            <a:spAutoFit/>
          </a:bodyPr>
          <a:lstStyle/>
          <a:p>
            <a:r>
              <a:rPr lang="en-US" dirty="0" err="1" smtClean="0"/>
              <a:t>Myrinet</a:t>
            </a:r>
            <a:r>
              <a:rPr lang="en-US" dirty="0" smtClean="0"/>
              <a:t> Express</a:t>
            </a:r>
            <a:endParaRPr lang="en-US" dirty="0"/>
          </a:p>
        </p:txBody>
      </p:sp>
      <p:sp>
        <p:nvSpPr>
          <p:cNvPr id="20" name="TextBox 19"/>
          <p:cNvSpPr txBox="1"/>
          <p:nvPr/>
        </p:nvSpPr>
        <p:spPr>
          <a:xfrm>
            <a:off x="152400" y="4800600"/>
            <a:ext cx="2525050" cy="461665"/>
          </a:xfrm>
          <a:prstGeom prst="rect">
            <a:avLst/>
          </a:prstGeom>
          <a:noFill/>
        </p:spPr>
        <p:txBody>
          <a:bodyPr wrap="none" rtlCol="0">
            <a:spAutoFit/>
          </a:bodyPr>
          <a:lstStyle/>
          <a:p>
            <a:r>
              <a:rPr lang="en-US" dirty="0"/>
              <a:t>N</a:t>
            </a:r>
            <a:r>
              <a:rPr lang="en-US" dirty="0" smtClean="0"/>
              <a:t>ative MPI library</a:t>
            </a:r>
            <a:endParaRPr lang="en-US" dirty="0"/>
          </a:p>
        </p:txBody>
      </p:sp>
      <p:sp>
        <p:nvSpPr>
          <p:cNvPr id="21" name="TextBox 20"/>
          <p:cNvSpPr txBox="1"/>
          <p:nvPr/>
        </p:nvSpPr>
        <p:spPr>
          <a:xfrm>
            <a:off x="6096000" y="3657600"/>
            <a:ext cx="1579015" cy="369332"/>
          </a:xfrm>
          <a:prstGeom prst="rect">
            <a:avLst/>
          </a:prstGeom>
          <a:noFill/>
        </p:spPr>
        <p:txBody>
          <a:bodyPr wrap="none" rtlCol="0">
            <a:spAutoFit/>
          </a:bodyPr>
          <a:lstStyle/>
          <a:p>
            <a:r>
              <a:rPr lang="en-US" dirty="0" smtClean="0"/>
              <a:t>Java Threads</a:t>
            </a:r>
            <a:endParaRPr lang="en-US" dirty="0"/>
          </a:p>
        </p:txBody>
      </p:sp>
      <p:sp>
        <p:nvSpPr>
          <p:cNvPr id="8" name="Rectangle 7"/>
          <p:cNvSpPr/>
          <p:nvPr/>
        </p:nvSpPr>
        <p:spPr>
          <a:xfrm>
            <a:off x="1760723" y="2623566"/>
            <a:ext cx="1668277" cy="653034"/>
          </a:xfrm>
          <a:prstGeom prst="rect">
            <a:avLst/>
          </a:prstGeom>
          <a:solidFill>
            <a:schemeClr val="accent2">
              <a:lumMod val="75000"/>
            </a:schemeClr>
          </a:solidFill>
          <a:ln>
            <a:noFill/>
          </a:ln>
          <a:effectLst>
            <a:outerShdw blurRad="88900" dist="50800" dir="11400000" sx="102000" sy="101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Cluster mode</a:t>
            </a:r>
            <a:endParaRPr lang="en-US" sz="2400" dirty="0"/>
          </a:p>
        </p:txBody>
      </p:sp>
      <p:sp>
        <p:nvSpPr>
          <p:cNvPr id="28" name="TextBox 27"/>
          <p:cNvSpPr txBox="1"/>
          <p:nvPr/>
        </p:nvSpPr>
        <p:spPr>
          <a:xfrm>
            <a:off x="152400" y="5410200"/>
            <a:ext cx="1604760" cy="461665"/>
          </a:xfrm>
          <a:prstGeom prst="rect">
            <a:avLst/>
          </a:prstGeom>
          <a:noFill/>
        </p:spPr>
        <p:txBody>
          <a:bodyPr wrap="square" rtlCol="0">
            <a:spAutoFit/>
          </a:bodyPr>
          <a:lstStyle/>
          <a:p>
            <a:r>
              <a:rPr lang="en-US" dirty="0" err="1" smtClean="0"/>
              <a:t>InfiniBand</a:t>
            </a:r>
            <a:endParaRPr lang="en-US" dirty="0"/>
          </a:p>
        </p:txBody>
      </p:sp>
      <p:sp>
        <p:nvSpPr>
          <p:cNvPr id="27" name="Rounded Rectangle 26"/>
          <p:cNvSpPr>
            <a:spLocks noChangeArrowheads="1"/>
          </p:cNvSpPr>
          <p:nvPr/>
        </p:nvSpPr>
        <p:spPr bwMode="auto">
          <a:xfrm>
            <a:off x="6589712" y="914400"/>
            <a:ext cx="2395538" cy="1150938"/>
          </a:xfrm>
          <a:prstGeom prst="roundRect">
            <a:avLst>
              <a:gd name="adj" fmla="val 16667"/>
            </a:avLst>
          </a:prstGeom>
          <a:gradFill rotWithShape="1">
            <a:gsLst>
              <a:gs pos="0">
                <a:srgbClr val="A3C4FF"/>
              </a:gs>
              <a:gs pos="35001">
                <a:srgbClr val="BFD5FF"/>
              </a:gs>
              <a:gs pos="100000">
                <a:srgbClr val="E5EEFF"/>
              </a:gs>
            </a:gsLst>
            <a:lin ang="16200000" scaled="1"/>
          </a:gradFill>
          <a:ln w="9525">
            <a:solidFill>
              <a:srgbClr val="4A7EBB"/>
            </a:solidFill>
            <a:round/>
            <a:headEnd/>
            <a:tailEnd/>
          </a:ln>
          <a:effectLst>
            <a:outerShdw blurRad="40000" dist="20000" dir="5400000" rotWithShape="0">
              <a:srgbClr val="000000">
                <a:alpha val="37999"/>
              </a:srgbClr>
            </a:outerShdw>
          </a:effectLst>
        </p:spPr>
        <p:txBody>
          <a:bodyPr anchor="ctr"/>
          <a:lstStyle/>
          <a:p>
            <a:pPr algn="ctr">
              <a:defRPr/>
            </a:pPr>
            <a:endParaRPr lang="en-US">
              <a:solidFill>
                <a:schemeClr val="dk1"/>
              </a:solidFill>
              <a:latin typeface="+mn-lt"/>
              <a:ea typeface="+mn-ea"/>
            </a:endParaRPr>
          </a:p>
        </p:txBody>
      </p:sp>
      <p:sp>
        <p:nvSpPr>
          <p:cNvPr id="29" name="Oval 28"/>
          <p:cNvSpPr>
            <a:spLocks noChangeArrowheads="1"/>
          </p:cNvSpPr>
          <p:nvPr/>
        </p:nvSpPr>
        <p:spPr bwMode="auto">
          <a:xfrm>
            <a:off x="7242175" y="1057275"/>
            <a:ext cx="936625" cy="792163"/>
          </a:xfrm>
          <a:prstGeom prst="ellipse">
            <a:avLst/>
          </a:prstGeom>
          <a:gradFill rotWithShape="1">
            <a:gsLst>
              <a:gs pos="0">
                <a:srgbClr val="BCBCBC"/>
              </a:gs>
              <a:gs pos="35001">
                <a:srgbClr val="D0D0D0"/>
              </a:gs>
              <a:gs pos="100000">
                <a:srgbClr val="EDEDED"/>
              </a:gs>
            </a:gsLst>
            <a:lin ang="16200000" scaled="1"/>
          </a:gradFill>
          <a:ln w="9525">
            <a:solidFill>
              <a:srgbClr val="000000"/>
            </a:solidFill>
            <a:round/>
            <a:headEnd/>
            <a:tailEnd/>
          </a:ln>
          <a:effectLst>
            <a:outerShdw blurRad="40000" dist="20000" dir="5400000" rotWithShape="0">
              <a:srgbClr val="000000">
                <a:alpha val="37999"/>
              </a:srgbClr>
            </a:outerShdw>
          </a:effectLst>
        </p:spPr>
        <p:txBody>
          <a:bodyPr anchor="ctr"/>
          <a:lstStyle/>
          <a:p>
            <a:pPr algn="ctr">
              <a:defRPr/>
            </a:pPr>
            <a:endParaRPr lang="en-US">
              <a:solidFill>
                <a:schemeClr val="dk1"/>
              </a:solidFill>
              <a:latin typeface="+mn-lt"/>
              <a:ea typeface="+mn-ea"/>
            </a:endParaRPr>
          </a:p>
        </p:txBody>
      </p:sp>
      <p:sp>
        <p:nvSpPr>
          <p:cNvPr id="30" name="Freeform 29"/>
          <p:cNvSpPr>
            <a:spLocks/>
          </p:cNvSpPr>
          <p:nvPr/>
        </p:nvSpPr>
        <p:spPr bwMode="auto">
          <a:xfrm>
            <a:off x="7532687" y="1204913"/>
            <a:ext cx="138113" cy="501650"/>
          </a:xfrm>
          <a:custGeom>
            <a:avLst/>
            <a:gdLst>
              <a:gd name="T0" fmla="*/ 8142 w 268091"/>
              <a:gd name="T1" fmla="*/ 0 h 819807"/>
              <a:gd name="T2" fmla="*/ 138093 w 268091"/>
              <a:gd name="T3" fmla="*/ 183295 h 819807"/>
              <a:gd name="T4" fmla="*/ 20 w 268091"/>
              <a:gd name="T5" fmla="*/ 356943 h 819807"/>
              <a:gd name="T6" fmla="*/ 129971 w 268091"/>
              <a:gd name="T7" fmla="*/ 501650 h 819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8091" h="819807">
                <a:moveTo>
                  <a:pt x="15804" y="0"/>
                </a:moveTo>
                <a:cubicBezTo>
                  <a:pt x="143241" y="101162"/>
                  <a:pt x="270679" y="202324"/>
                  <a:pt x="268052" y="299545"/>
                </a:cubicBezTo>
                <a:cubicBezTo>
                  <a:pt x="265425" y="396766"/>
                  <a:pt x="2666" y="496614"/>
                  <a:pt x="39" y="583324"/>
                </a:cubicBezTo>
                <a:cubicBezTo>
                  <a:pt x="-2588" y="670034"/>
                  <a:pt x="124849" y="744920"/>
                  <a:pt x="252287" y="819807"/>
                </a:cubicBezTo>
              </a:path>
            </a:pathLst>
          </a:custGeom>
          <a:noFill/>
          <a:ln w="25400" cap="flat" cmpd="sng">
            <a:solidFill>
              <a:schemeClr val="accent1"/>
            </a:solidFill>
            <a:prstDash val="solid"/>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 name="Freeform 30"/>
          <p:cNvSpPr>
            <a:spLocks/>
          </p:cNvSpPr>
          <p:nvPr/>
        </p:nvSpPr>
        <p:spPr bwMode="auto">
          <a:xfrm>
            <a:off x="7864475" y="1204913"/>
            <a:ext cx="138112" cy="501650"/>
          </a:xfrm>
          <a:custGeom>
            <a:avLst/>
            <a:gdLst>
              <a:gd name="T0" fmla="*/ 8142 w 268091"/>
              <a:gd name="T1" fmla="*/ 0 h 819807"/>
              <a:gd name="T2" fmla="*/ 138092 w 268091"/>
              <a:gd name="T3" fmla="*/ 183295 h 819807"/>
              <a:gd name="T4" fmla="*/ 20 w 268091"/>
              <a:gd name="T5" fmla="*/ 356943 h 819807"/>
              <a:gd name="T6" fmla="*/ 129970 w 268091"/>
              <a:gd name="T7" fmla="*/ 501650 h 819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8091" h="819807">
                <a:moveTo>
                  <a:pt x="15804" y="0"/>
                </a:moveTo>
                <a:cubicBezTo>
                  <a:pt x="143241" y="101162"/>
                  <a:pt x="270679" y="202324"/>
                  <a:pt x="268052" y="299545"/>
                </a:cubicBezTo>
                <a:cubicBezTo>
                  <a:pt x="265425" y="396766"/>
                  <a:pt x="2666" y="496614"/>
                  <a:pt x="39" y="583324"/>
                </a:cubicBezTo>
                <a:cubicBezTo>
                  <a:pt x="-2588" y="670034"/>
                  <a:pt x="124849" y="744920"/>
                  <a:pt x="252287" y="819807"/>
                </a:cubicBezTo>
              </a:path>
            </a:pathLst>
          </a:custGeom>
          <a:noFill/>
          <a:ln w="25400" cap="flat" cmpd="sng">
            <a:solidFill>
              <a:schemeClr val="accent1"/>
            </a:solidFill>
            <a:prstDash val="solid"/>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2" name="TextBox 31"/>
          <p:cNvSpPr txBox="1"/>
          <p:nvPr/>
        </p:nvSpPr>
        <p:spPr>
          <a:xfrm>
            <a:off x="6589712" y="2065338"/>
            <a:ext cx="2401888" cy="400050"/>
          </a:xfrm>
          <a:prstGeom prst="rect">
            <a:avLst/>
          </a:prstGeom>
          <a:noFill/>
        </p:spPr>
        <p:txBody>
          <a:bodyPr>
            <a:spAutoFit/>
          </a:bodyPr>
          <a:lstStyle/>
          <a:p>
            <a:pPr algn="ctr">
              <a:defRPr/>
            </a:pPr>
            <a:r>
              <a:rPr lang="en-US" sz="2000" dirty="0">
                <a:latin typeface="+mj-lt"/>
                <a:ea typeface="+mn-ea"/>
              </a:rPr>
              <a:t>Multicore mode</a:t>
            </a:r>
          </a:p>
        </p:txBody>
      </p:sp>
      <p:sp>
        <p:nvSpPr>
          <p:cNvPr id="33" name="Rounded Rectangle 32"/>
          <p:cNvSpPr>
            <a:spLocks noChangeArrowheads="1"/>
          </p:cNvSpPr>
          <p:nvPr/>
        </p:nvSpPr>
        <p:spPr bwMode="auto">
          <a:xfrm>
            <a:off x="1524000" y="1143001"/>
            <a:ext cx="1054100" cy="706438"/>
          </a:xfrm>
          <a:prstGeom prst="roundRect">
            <a:avLst>
              <a:gd name="adj" fmla="val 16667"/>
            </a:avLst>
          </a:prstGeom>
          <a:gradFill rotWithShape="1">
            <a:gsLst>
              <a:gs pos="0">
                <a:srgbClr val="A3C4FF"/>
              </a:gs>
              <a:gs pos="35001">
                <a:srgbClr val="BFD5FF"/>
              </a:gs>
              <a:gs pos="100000">
                <a:srgbClr val="E5EEFF"/>
              </a:gs>
            </a:gsLst>
            <a:lin ang="16200000" scaled="1"/>
          </a:gradFill>
          <a:ln w="9525">
            <a:solidFill>
              <a:srgbClr val="4A7EBB"/>
            </a:solidFill>
            <a:round/>
            <a:headEnd/>
            <a:tailEnd/>
          </a:ln>
          <a:effectLst>
            <a:outerShdw blurRad="40000" dist="20000" dir="5400000" rotWithShape="0">
              <a:srgbClr val="000000">
                <a:alpha val="37999"/>
              </a:srgbClr>
            </a:outerShdw>
          </a:effectLst>
        </p:spPr>
        <p:txBody>
          <a:bodyPr anchor="ctr"/>
          <a:lstStyle/>
          <a:p>
            <a:pPr algn="ctr">
              <a:defRPr/>
            </a:pPr>
            <a:endParaRPr lang="en-US">
              <a:solidFill>
                <a:schemeClr val="dk1"/>
              </a:solidFill>
              <a:latin typeface="+mn-lt"/>
              <a:ea typeface="+mn-ea"/>
            </a:endParaRPr>
          </a:p>
        </p:txBody>
      </p:sp>
      <p:sp>
        <p:nvSpPr>
          <p:cNvPr id="36" name="Oval 35"/>
          <p:cNvSpPr>
            <a:spLocks noChangeArrowheads="1"/>
          </p:cNvSpPr>
          <p:nvPr/>
        </p:nvSpPr>
        <p:spPr bwMode="auto">
          <a:xfrm>
            <a:off x="1834451" y="1250951"/>
            <a:ext cx="433197" cy="425449"/>
          </a:xfrm>
          <a:prstGeom prst="ellipse">
            <a:avLst/>
          </a:prstGeom>
          <a:gradFill rotWithShape="1">
            <a:gsLst>
              <a:gs pos="0">
                <a:srgbClr val="BCBCBC"/>
              </a:gs>
              <a:gs pos="35001">
                <a:srgbClr val="D0D0D0"/>
              </a:gs>
              <a:gs pos="100000">
                <a:srgbClr val="EDEDED"/>
              </a:gs>
            </a:gsLst>
            <a:lin ang="16200000" scaled="1"/>
          </a:gradFill>
          <a:ln w="9525">
            <a:solidFill>
              <a:srgbClr val="000000"/>
            </a:solidFill>
            <a:round/>
            <a:headEnd/>
            <a:tailEnd/>
          </a:ln>
          <a:effectLst>
            <a:outerShdw blurRad="40000" dist="20000" dir="5400000" rotWithShape="0">
              <a:srgbClr val="000000">
                <a:alpha val="37999"/>
              </a:srgbClr>
            </a:outerShdw>
          </a:effectLst>
        </p:spPr>
        <p:txBody>
          <a:bodyPr anchor="ctr"/>
          <a:lstStyle/>
          <a:p>
            <a:pPr algn="ctr">
              <a:defRPr/>
            </a:pPr>
            <a:endParaRPr lang="en-US">
              <a:solidFill>
                <a:schemeClr val="dk1"/>
              </a:solidFill>
              <a:latin typeface="+mn-lt"/>
              <a:ea typeface="+mn-ea"/>
            </a:endParaRPr>
          </a:p>
        </p:txBody>
      </p:sp>
      <p:sp>
        <p:nvSpPr>
          <p:cNvPr id="39" name="TextBox 38"/>
          <p:cNvSpPr txBox="1"/>
          <p:nvPr/>
        </p:nvSpPr>
        <p:spPr>
          <a:xfrm>
            <a:off x="188913" y="2066925"/>
            <a:ext cx="2401887" cy="400050"/>
          </a:xfrm>
          <a:prstGeom prst="rect">
            <a:avLst/>
          </a:prstGeom>
          <a:noFill/>
        </p:spPr>
        <p:txBody>
          <a:bodyPr>
            <a:spAutoFit/>
          </a:bodyPr>
          <a:lstStyle/>
          <a:p>
            <a:pPr algn="ctr">
              <a:defRPr/>
            </a:pPr>
            <a:r>
              <a:rPr lang="en-US" sz="2000" dirty="0">
                <a:latin typeface="+mj-lt"/>
                <a:ea typeface="+mn-ea"/>
              </a:rPr>
              <a:t>Cluster mode</a:t>
            </a:r>
          </a:p>
        </p:txBody>
      </p:sp>
      <p:sp>
        <p:nvSpPr>
          <p:cNvPr id="37" name="Rounded Rectangle 36"/>
          <p:cNvSpPr>
            <a:spLocks noChangeArrowheads="1"/>
          </p:cNvSpPr>
          <p:nvPr/>
        </p:nvSpPr>
        <p:spPr bwMode="auto">
          <a:xfrm>
            <a:off x="187414" y="1143001"/>
            <a:ext cx="1054100" cy="706438"/>
          </a:xfrm>
          <a:prstGeom prst="roundRect">
            <a:avLst>
              <a:gd name="adj" fmla="val 16667"/>
            </a:avLst>
          </a:prstGeom>
          <a:gradFill rotWithShape="1">
            <a:gsLst>
              <a:gs pos="0">
                <a:srgbClr val="A3C4FF"/>
              </a:gs>
              <a:gs pos="35001">
                <a:srgbClr val="BFD5FF"/>
              </a:gs>
              <a:gs pos="100000">
                <a:srgbClr val="E5EEFF"/>
              </a:gs>
            </a:gsLst>
            <a:lin ang="16200000" scaled="1"/>
          </a:gradFill>
          <a:ln w="9525">
            <a:solidFill>
              <a:srgbClr val="4A7EBB"/>
            </a:solidFill>
            <a:round/>
            <a:headEnd/>
            <a:tailEnd/>
          </a:ln>
          <a:effectLst>
            <a:outerShdw blurRad="40000" dist="20000" dir="5400000" rotWithShape="0">
              <a:srgbClr val="000000">
                <a:alpha val="37999"/>
              </a:srgbClr>
            </a:outerShdw>
          </a:effectLst>
        </p:spPr>
        <p:txBody>
          <a:bodyPr anchor="ctr"/>
          <a:lstStyle/>
          <a:p>
            <a:pPr algn="ctr">
              <a:defRPr/>
            </a:pPr>
            <a:endParaRPr lang="en-US">
              <a:solidFill>
                <a:schemeClr val="dk1"/>
              </a:solidFill>
              <a:latin typeface="+mn-lt"/>
              <a:ea typeface="+mn-ea"/>
            </a:endParaRPr>
          </a:p>
        </p:txBody>
      </p:sp>
      <p:sp>
        <p:nvSpPr>
          <p:cNvPr id="38" name="Oval 37"/>
          <p:cNvSpPr>
            <a:spLocks noChangeArrowheads="1"/>
          </p:cNvSpPr>
          <p:nvPr/>
        </p:nvSpPr>
        <p:spPr bwMode="auto">
          <a:xfrm>
            <a:off x="497865" y="1250951"/>
            <a:ext cx="433197" cy="425449"/>
          </a:xfrm>
          <a:prstGeom prst="ellipse">
            <a:avLst/>
          </a:prstGeom>
          <a:gradFill rotWithShape="1">
            <a:gsLst>
              <a:gs pos="0">
                <a:srgbClr val="BCBCBC"/>
              </a:gs>
              <a:gs pos="35001">
                <a:srgbClr val="D0D0D0"/>
              </a:gs>
              <a:gs pos="100000">
                <a:srgbClr val="EDEDED"/>
              </a:gs>
            </a:gsLst>
            <a:lin ang="16200000" scaled="1"/>
          </a:gradFill>
          <a:ln w="9525">
            <a:solidFill>
              <a:srgbClr val="000000"/>
            </a:solidFill>
            <a:round/>
            <a:headEnd/>
            <a:tailEnd/>
          </a:ln>
          <a:effectLst>
            <a:outerShdw blurRad="40000" dist="20000" dir="5400000" rotWithShape="0">
              <a:srgbClr val="000000">
                <a:alpha val="37999"/>
              </a:srgbClr>
            </a:outerShdw>
          </a:effectLst>
        </p:spPr>
        <p:txBody>
          <a:bodyPr anchor="ctr"/>
          <a:lstStyle/>
          <a:p>
            <a:pPr algn="ctr">
              <a:defRPr/>
            </a:pPr>
            <a:endParaRPr lang="en-US">
              <a:solidFill>
                <a:schemeClr val="dk1"/>
              </a:solidFill>
              <a:latin typeface="+mn-lt"/>
              <a:ea typeface="+mn-ea"/>
            </a:endParaRPr>
          </a:p>
        </p:txBody>
      </p:sp>
      <p:cxnSp>
        <p:nvCxnSpPr>
          <p:cNvPr id="4" name="Straight Connector 3"/>
          <p:cNvCxnSpPr/>
          <p:nvPr/>
        </p:nvCxnSpPr>
        <p:spPr>
          <a:xfrm>
            <a:off x="710399" y="2065338"/>
            <a:ext cx="1340651" cy="0"/>
          </a:xfrm>
          <a:prstGeom prst="line">
            <a:avLst/>
          </a:prstGeom>
        </p:spPr>
        <p:style>
          <a:lnRef idx="2">
            <a:schemeClr val="dk1"/>
          </a:lnRef>
          <a:fillRef idx="0">
            <a:schemeClr val="dk1"/>
          </a:fillRef>
          <a:effectRef idx="1">
            <a:schemeClr val="dk1"/>
          </a:effectRef>
          <a:fontRef idx="minor">
            <a:schemeClr val="tx1"/>
          </a:fontRef>
        </p:style>
      </p:cxnSp>
      <p:cxnSp>
        <p:nvCxnSpPr>
          <p:cNvPr id="40" name="Straight Connector 39"/>
          <p:cNvCxnSpPr>
            <a:endCxn id="36" idx="4"/>
          </p:cNvCxnSpPr>
          <p:nvPr/>
        </p:nvCxnSpPr>
        <p:spPr>
          <a:xfrm flipV="1">
            <a:off x="2051050" y="1676400"/>
            <a:ext cx="0" cy="388938"/>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a:stCxn id="38" idx="4"/>
          </p:cNvCxnSpPr>
          <p:nvPr/>
        </p:nvCxnSpPr>
        <p:spPr>
          <a:xfrm>
            <a:off x="714464" y="1676400"/>
            <a:ext cx="0" cy="388938"/>
          </a:xfrm>
          <a:prstGeom prst="line">
            <a:avLst/>
          </a:prstGeom>
        </p:spPr>
        <p:style>
          <a:lnRef idx="2">
            <a:schemeClr val="dk1"/>
          </a:lnRef>
          <a:fillRef idx="0">
            <a:schemeClr val="dk1"/>
          </a:fillRef>
          <a:effectRef idx="1">
            <a:schemeClr val="dk1"/>
          </a:effectRef>
          <a:fontRef idx="minor">
            <a:schemeClr val="tx1"/>
          </a:fontRef>
        </p:style>
      </p:cxnSp>
      <p:pic>
        <p:nvPicPr>
          <p:cNvPr id="34" name="Picture 33" descr="Java_ai.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24800" y="3537466"/>
            <a:ext cx="990600" cy="674132"/>
          </a:xfrm>
          <a:prstGeom prst="rect">
            <a:avLst/>
          </a:prstGeom>
        </p:spPr>
      </p:pic>
    </p:spTree>
    <p:extLst>
      <p:ext uri="{BB962C8B-B14F-4D97-AF65-F5344CB8AC3E}">
        <p14:creationId xmlns:p14="http://schemas.microsoft.com/office/powerpoint/2010/main" val="2027339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8" grpId="0"/>
      <p:bldP spid="19" grpId="0"/>
      <p:bldP spid="20" grpId="0"/>
      <p:bldP spid="21" grpId="0"/>
      <p:bldP spid="8" grpId="0" animBg="1"/>
      <p:bldP spid="2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InfiniBand Support in Java</a:t>
            </a:r>
            <a:endParaRPr lang="en-US" dirty="0"/>
          </a:p>
        </p:txBody>
      </p:sp>
      <p:sp>
        <p:nvSpPr>
          <p:cNvPr id="6" name="Content Placeholder 5"/>
          <p:cNvSpPr>
            <a:spLocks noGrp="1"/>
          </p:cNvSpPr>
          <p:nvPr>
            <p:ph idx="1"/>
          </p:nvPr>
        </p:nvSpPr>
        <p:spPr>
          <a:xfrm>
            <a:off x="0" y="990600"/>
            <a:ext cx="4343400" cy="5257800"/>
          </a:xfrm>
        </p:spPr>
        <p:txBody>
          <a:bodyPr>
            <a:normAutofit fontScale="70000" lnSpcReduction="20000"/>
          </a:bodyPr>
          <a:lstStyle/>
          <a:p>
            <a:pPr algn="just">
              <a:lnSpc>
                <a:spcPct val="150000"/>
              </a:lnSpc>
            </a:pPr>
            <a:r>
              <a:rPr lang="en-US" sz="2400" dirty="0"/>
              <a:t>No direct support in Java to fully exploit InfiniBand. </a:t>
            </a:r>
          </a:p>
          <a:p>
            <a:pPr algn="just">
              <a:lnSpc>
                <a:spcPct val="150000"/>
              </a:lnSpc>
            </a:pPr>
            <a:r>
              <a:rPr lang="en-US" sz="2400" dirty="0"/>
              <a:t>Currently relies on TCP/IP emulation for communication over IB network</a:t>
            </a:r>
          </a:p>
          <a:p>
            <a:pPr algn="just">
              <a:lnSpc>
                <a:spcPct val="150000"/>
              </a:lnSpc>
            </a:pPr>
            <a:r>
              <a:rPr lang="en-US" sz="2400" dirty="0"/>
              <a:t>For Giga-bit Ethernet, bandwidth and latency performance of Java nearly the same as that of C </a:t>
            </a:r>
            <a:r>
              <a:rPr lang="en-US" sz="2400" dirty="0" smtClean="0"/>
              <a:t>.</a:t>
            </a:r>
          </a:p>
          <a:p>
            <a:pPr lvl="1" algn="just">
              <a:lnSpc>
                <a:spcPct val="150000"/>
              </a:lnSpc>
            </a:pPr>
            <a:r>
              <a:rPr lang="en-US" sz="1800" dirty="0" smtClean="0"/>
              <a:t>Java </a:t>
            </a:r>
            <a:r>
              <a:rPr lang="en-US" sz="1800" dirty="0"/>
              <a:t>Runtime and Java TCP/IP stacks are well </a:t>
            </a:r>
            <a:r>
              <a:rPr lang="en-US" sz="1800" dirty="0" smtClean="0"/>
              <a:t>optimized	</a:t>
            </a:r>
          </a:p>
          <a:p>
            <a:pPr lvl="1" algn="just">
              <a:lnSpc>
                <a:spcPct val="150000"/>
              </a:lnSpc>
            </a:pPr>
            <a:r>
              <a:rPr lang="en-US" sz="2200" dirty="0" smtClean="0"/>
              <a:t>Comparable with C/C++ in network Intensive I/O</a:t>
            </a:r>
          </a:p>
          <a:p>
            <a:pPr algn="just">
              <a:lnSpc>
                <a:spcPct val="150000"/>
              </a:lnSpc>
            </a:pPr>
            <a:r>
              <a:rPr lang="en-US" sz="2400" dirty="0" smtClean="0"/>
              <a:t>For </a:t>
            </a:r>
            <a:r>
              <a:rPr lang="en-US" sz="2400" dirty="0"/>
              <a:t>InfiniBand, the TCP/IP emulation layers show poor performance.</a:t>
            </a:r>
          </a:p>
          <a:p>
            <a:pPr algn="just">
              <a:lnSpc>
                <a:spcPct val="150000"/>
              </a:lnSpc>
            </a:pPr>
            <a:r>
              <a:rPr lang="en-US" sz="2400" dirty="0" smtClean="0"/>
              <a:t>SDP and </a:t>
            </a:r>
            <a:r>
              <a:rPr lang="en-US" sz="2400" dirty="0" err="1" smtClean="0"/>
              <a:t>IPoIB</a:t>
            </a:r>
            <a:r>
              <a:rPr lang="en-US" sz="2400" dirty="0" smtClean="0"/>
              <a:t> are example of ULP’s </a:t>
            </a:r>
            <a:r>
              <a:rPr lang="en-US" sz="2400" dirty="0"/>
              <a:t>(Upper Layer Protocols</a:t>
            </a:r>
            <a:r>
              <a:rPr lang="en-US" sz="2400" dirty="0" smtClean="0"/>
              <a:t>)</a:t>
            </a:r>
            <a:endParaRPr lang="en-US" sz="2400" dirty="0"/>
          </a:p>
        </p:txBody>
      </p:sp>
      <p:sp>
        <p:nvSpPr>
          <p:cNvPr id="2" name="Slide Number Placeholder 1"/>
          <p:cNvSpPr>
            <a:spLocks noGrp="1"/>
          </p:cNvSpPr>
          <p:nvPr>
            <p:ph type="sldNum" sz="quarter" idx="11"/>
          </p:nvPr>
        </p:nvSpPr>
        <p:spPr>
          <a:prstGeom prst="rect">
            <a:avLst/>
          </a:prstGeom>
        </p:spPr>
        <p:txBody>
          <a:bodyPr/>
          <a:lstStyle/>
          <a:p>
            <a:fld id="{2A013F82-EE5E-44EE-A61D-E31C6657F26F}" type="slidenum">
              <a:rPr lang="en-US" smtClean="0"/>
              <a:t>6</a:t>
            </a:fld>
            <a:endParaRPr lang="en-US"/>
          </a:p>
        </p:txBody>
      </p:sp>
      <p:graphicFrame>
        <p:nvGraphicFramePr>
          <p:cNvPr id="7" name="Group 478"/>
          <p:cNvGraphicFramePr>
            <a:graphicFrameLocks/>
          </p:cNvGraphicFramePr>
          <p:nvPr>
            <p:extLst>
              <p:ext uri="{D42A27DB-BD31-4B8C-83A1-F6EECF244321}">
                <p14:modId xmlns:p14="http://schemas.microsoft.com/office/powerpoint/2010/main" val="1832892647"/>
              </p:ext>
            </p:extLst>
          </p:nvPr>
        </p:nvGraphicFramePr>
        <p:xfrm>
          <a:off x="4419600" y="1371600"/>
          <a:ext cx="4724400" cy="4471416"/>
        </p:xfrm>
        <a:graphic>
          <a:graphicData uri="http://schemas.openxmlformats.org/drawingml/2006/table">
            <a:tbl>
              <a:tblPr/>
              <a:tblGrid>
                <a:gridCol w="1143000"/>
                <a:gridCol w="1275250"/>
                <a:gridCol w="1427606"/>
                <a:gridCol w="878544"/>
              </a:tblGrid>
              <a:tr h="310896">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endParaRPr kumimoji="0" lang="en-US" sz="1600" b="0" i="0" u="none" strike="noStrike" cap="none" normalizeH="0" baseline="0" dirty="0" smtClean="0">
                        <a:ln>
                          <a:noFill/>
                        </a:ln>
                        <a:solidFill>
                          <a:schemeClr val="tx1"/>
                        </a:solidFill>
                        <a:effectLst/>
                        <a:latin typeface="Arial" pitchFamily="34" charset="0"/>
                      </a:endParaRP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IB Verbs</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SDP</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IPoIB</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r>
              <a:tr h="286524">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API</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Low level</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Socket (TCP only)</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Socket </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286524">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Latency</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Lowest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Lower</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Low</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286524">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Bandwidth</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Highest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High</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Medium</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488776">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CPU utilization</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Lowest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High </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highest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286524">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Kernel bypass</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sym typeface="Wingdings" pitchFamily="2" charset="2"/>
                        </a:rPr>
                        <a: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sym typeface="Wingdings" pitchFamily="2" charset="2"/>
                        </a:rPr>
                        <a:t> </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sym typeface="Wingdings" pitchFamily="2" charset="2"/>
                        </a:rPr>
                        <a: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286524">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ULP overhead</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Light</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Medium</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High</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691028">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Memory registration</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Explicitly by application/ middleware</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Heuristics by SDP</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None</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488776">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Application adaptation</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400" b="0" i="0" u="none" strike="noStrike" cap="none" normalizeH="0" baseline="0" dirty="0" smtClean="0">
                          <a:ln>
                            <a:noFill/>
                          </a:ln>
                          <a:solidFill>
                            <a:schemeClr val="tx1"/>
                          </a:solidFill>
                          <a:effectLst/>
                          <a:latin typeface="Arial" pitchFamily="34" charset="0"/>
                        </a:rPr>
                        <a:t>Porting/development required</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gridSpan="2">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b="0" i="0" u="none" strike="noStrike" cap="none" normalizeH="0" baseline="0" dirty="0" smtClean="0">
                          <a:ln>
                            <a:noFill/>
                          </a:ln>
                          <a:solidFill>
                            <a:schemeClr val="tx1"/>
                          </a:solidFill>
                          <a:effectLst/>
                          <a:latin typeface="Arial" pitchFamily="34" charset="0"/>
                        </a:rPr>
                        <a:t>Supports unmodified application</a:t>
                      </a:r>
                    </a:p>
                  </a:txBody>
                  <a:tcPr marL="68598" marR="68598"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3066803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MPI Libraries for Java</a:t>
            </a:r>
          </a:p>
        </p:txBody>
      </p:sp>
      <p:sp>
        <p:nvSpPr>
          <p:cNvPr id="3" name="Content Placeholder 2"/>
          <p:cNvSpPr>
            <a:spLocks noGrp="1"/>
          </p:cNvSpPr>
          <p:nvPr>
            <p:ph idx="1"/>
          </p:nvPr>
        </p:nvSpPr>
        <p:spPr/>
        <p:txBody>
          <a:bodyPr/>
          <a:lstStyle/>
          <a:p>
            <a:r>
              <a:rPr lang="en-US" dirty="0" err="1"/>
              <a:t>FastMPJ</a:t>
            </a:r>
            <a:r>
              <a:rPr lang="en-US" dirty="0"/>
              <a:t> is a proprietary implementation of </a:t>
            </a:r>
            <a:r>
              <a:rPr lang="en-US" dirty="0" err="1"/>
              <a:t>mpiJava</a:t>
            </a:r>
            <a:r>
              <a:rPr lang="en-US" dirty="0"/>
              <a:t> 1.2 </a:t>
            </a:r>
            <a:r>
              <a:rPr lang="en-US" dirty="0" smtClean="0"/>
              <a:t>API with following communication devices:</a:t>
            </a:r>
            <a:endParaRPr lang="en-US" dirty="0"/>
          </a:p>
          <a:p>
            <a:pPr lvl="1"/>
            <a:r>
              <a:rPr lang="en-US" dirty="0"/>
              <a:t>Ethernet</a:t>
            </a:r>
          </a:p>
          <a:p>
            <a:pPr lvl="1"/>
            <a:r>
              <a:rPr lang="en-US" dirty="0"/>
              <a:t>SMP</a:t>
            </a:r>
          </a:p>
          <a:p>
            <a:pPr lvl="1"/>
            <a:r>
              <a:rPr lang="en-US" dirty="0" err="1"/>
              <a:t>Myrinet</a:t>
            </a:r>
            <a:endParaRPr lang="en-US" dirty="0"/>
          </a:p>
          <a:p>
            <a:pPr lvl="1"/>
            <a:r>
              <a:rPr lang="en-US" dirty="0" err="1" smtClean="0"/>
              <a:t>InfiniBand</a:t>
            </a:r>
            <a:endParaRPr lang="en-US" dirty="0"/>
          </a:p>
          <a:p>
            <a:endParaRPr lang="en-US" dirty="0" smtClean="0"/>
          </a:p>
          <a:p>
            <a:r>
              <a:rPr lang="en-US" dirty="0" smtClean="0"/>
              <a:t>Open </a:t>
            </a:r>
            <a:r>
              <a:rPr lang="en-US" dirty="0"/>
              <a:t>MPI has introduced Java Bindings using JNI</a:t>
            </a:r>
          </a:p>
          <a:p>
            <a:pPr lvl="1"/>
            <a:r>
              <a:rPr lang="en-US" dirty="0" smtClean="0"/>
              <a:t>Uses Open MPI as native MPI library</a:t>
            </a:r>
            <a:endParaRPr lang="en-US" dirty="0"/>
          </a:p>
          <a:p>
            <a:endParaRPr lang="en-US" dirty="0"/>
          </a:p>
        </p:txBody>
      </p:sp>
      <p:sp>
        <p:nvSpPr>
          <p:cNvPr id="4" name="Slide Number Placeholder 3"/>
          <p:cNvSpPr>
            <a:spLocks noGrp="1"/>
          </p:cNvSpPr>
          <p:nvPr>
            <p:ph type="sldNum" sz="quarter" idx="11"/>
          </p:nvPr>
        </p:nvSpPr>
        <p:spPr/>
        <p:txBody>
          <a:bodyPr/>
          <a:lstStyle/>
          <a:p>
            <a:pPr>
              <a:defRPr/>
            </a:pPr>
            <a:fld id="{2614FB56-B697-48CA-9647-AEAECAC679B1}" type="slidenum">
              <a:rPr lang="en-US" smtClean="0"/>
              <a:pPr>
                <a:defRPr/>
              </a:pPr>
              <a:t>7</a:t>
            </a:fld>
            <a:endParaRPr lang="en-US"/>
          </a:p>
        </p:txBody>
      </p:sp>
      <p:pic>
        <p:nvPicPr>
          <p:cNvPr id="3074" name="Picture 2" descr="C:\Users\Bibrak Qamar\Desktop\fast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971675"/>
            <a:ext cx="2266950" cy="771525"/>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Bibrak Qamar\Desktop\open-mpi-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4621213"/>
            <a:ext cx="1639888" cy="1627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9653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rchitec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0" y="872490"/>
            <a:ext cx="4472973" cy="4497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p:cNvSpPr>
            <a:spLocks noGrp="1"/>
          </p:cNvSpPr>
          <p:nvPr>
            <p:ph type="title"/>
          </p:nvPr>
        </p:nvSpPr>
        <p:spPr/>
        <p:txBody>
          <a:bodyPr/>
          <a:lstStyle/>
          <a:p>
            <a:r>
              <a:rPr lang="en-US" dirty="0" smtClean="0"/>
              <a:t>Contributions of this Paper</a:t>
            </a:r>
            <a:endParaRPr lang="en-US" dirty="0"/>
          </a:p>
        </p:txBody>
      </p:sp>
      <p:sp>
        <p:nvSpPr>
          <p:cNvPr id="3" name="Slide Number Placeholder 2"/>
          <p:cNvSpPr>
            <a:spLocks noGrp="1"/>
          </p:cNvSpPr>
          <p:nvPr>
            <p:ph type="sldNum" sz="quarter" idx="11"/>
          </p:nvPr>
        </p:nvSpPr>
        <p:spPr/>
        <p:txBody>
          <a:bodyPr/>
          <a:lstStyle/>
          <a:p>
            <a:fld id="{88AE5AEC-53AF-4AC7-9001-4C10E3367F22}" type="slidenum">
              <a:rPr lang="en-US" smtClean="0"/>
              <a:t>8</a:t>
            </a:fld>
            <a:endParaRPr lang="en-US" dirty="0"/>
          </a:p>
        </p:txBody>
      </p:sp>
      <p:sp>
        <p:nvSpPr>
          <p:cNvPr id="6" name="Rectangle 5"/>
          <p:cNvSpPr/>
          <p:nvPr/>
        </p:nvSpPr>
        <p:spPr>
          <a:xfrm>
            <a:off x="1066800" y="3520440"/>
            <a:ext cx="696685" cy="289560"/>
          </a:xfrm>
          <a:prstGeom prst="rect">
            <a:avLst/>
          </a:prstGeom>
          <a:solidFill>
            <a:srgbClr val="FF0000">
              <a:alpha val="25000"/>
            </a:srgbClr>
          </a:soli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52400" y="5314890"/>
            <a:ext cx="4191000" cy="400110"/>
          </a:xfrm>
          <a:prstGeom prst="rect">
            <a:avLst/>
          </a:prstGeom>
          <a:noFill/>
        </p:spPr>
        <p:txBody>
          <a:bodyPr wrap="square" rtlCol="0">
            <a:spAutoFit/>
          </a:bodyPr>
          <a:lstStyle/>
          <a:p>
            <a:pPr algn="ctr"/>
            <a:r>
              <a:rPr lang="en-US" sz="2000" dirty="0" smtClean="0"/>
              <a:t>MPJ Express layered Architecture</a:t>
            </a:r>
            <a:endParaRPr lang="en-US" sz="2000" dirty="0"/>
          </a:p>
        </p:txBody>
      </p:sp>
      <p:sp>
        <p:nvSpPr>
          <p:cNvPr id="11" name="TextBox 10"/>
          <p:cNvSpPr txBox="1"/>
          <p:nvPr/>
        </p:nvSpPr>
        <p:spPr>
          <a:xfrm>
            <a:off x="4462463" y="1295400"/>
            <a:ext cx="4191000" cy="2954655"/>
          </a:xfrm>
          <a:prstGeom prst="rect">
            <a:avLst/>
          </a:prstGeom>
          <a:noFill/>
        </p:spPr>
        <p:txBody>
          <a:bodyPr wrap="square" rtlCol="0">
            <a:spAutoFit/>
          </a:bodyPr>
          <a:lstStyle/>
          <a:p>
            <a:pPr marL="285750" indent="-285750">
              <a:buFont typeface="Arial" pitchFamily="34" charset="0"/>
              <a:buChar char="•"/>
            </a:pPr>
            <a:r>
              <a:rPr lang="en-US" dirty="0" err="1" smtClean="0"/>
              <a:t>Ibdev</a:t>
            </a:r>
            <a:r>
              <a:rPr lang="en-US" dirty="0" smtClean="0"/>
              <a:t> bypass the TCP/IP emulation </a:t>
            </a:r>
            <a:r>
              <a:rPr lang="en-US" dirty="0" err="1" smtClean="0"/>
              <a:t>laryer</a:t>
            </a:r>
            <a:r>
              <a:rPr lang="en-US" dirty="0" smtClean="0"/>
              <a:t> by directly interfacing with IB Verbs API through Java Native Interface</a:t>
            </a:r>
          </a:p>
          <a:p>
            <a:pPr marL="800100" lvl="1" indent="-342900">
              <a:buFont typeface="Arial" panose="020B0604020202020204" pitchFamily="34" charset="0"/>
              <a:buChar char="•"/>
            </a:pPr>
            <a:r>
              <a:rPr lang="en-US" sz="1800" dirty="0" smtClean="0"/>
              <a:t>Offload communication to the </a:t>
            </a:r>
            <a:r>
              <a:rPr lang="en-US" sz="1800" dirty="0" err="1" smtClean="0"/>
              <a:t>InfiniBand</a:t>
            </a:r>
            <a:r>
              <a:rPr lang="en-US" sz="1800" dirty="0" smtClean="0"/>
              <a:t> Hardware</a:t>
            </a:r>
          </a:p>
          <a:p>
            <a:pPr marL="800100" lvl="1" indent="-342900">
              <a:buFont typeface="Arial" panose="020B0604020202020204" pitchFamily="34" charset="0"/>
              <a:buChar char="•"/>
            </a:pPr>
            <a:r>
              <a:rPr lang="en-US" sz="1800" dirty="0" smtClean="0"/>
              <a:t>Avoids extra overhead introduced by TCP/IP emulation incurred by ULPs</a:t>
            </a:r>
            <a:endParaRPr lang="en-US" sz="1800" dirty="0"/>
          </a:p>
        </p:txBody>
      </p:sp>
      <p:sp>
        <p:nvSpPr>
          <p:cNvPr id="15" name="Rectangle 14"/>
          <p:cNvSpPr/>
          <p:nvPr/>
        </p:nvSpPr>
        <p:spPr>
          <a:xfrm>
            <a:off x="1201182" y="5080168"/>
            <a:ext cx="780018" cy="234721"/>
          </a:xfrm>
          <a:prstGeom prst="rect">
            <a:avLst/>
          </a:prstGeom>
          <a:solidFill>
            <a:srgbClr val="FF0000">
              <a:alpha val="25000"/>
            </a:srgbClr>
          </a:soli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0754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anim calcmode="lin" valueType="num">
                                      <p:cBhvr>
                                        <p:cTn id="20" dur="1000" fill="hold"/>
                                        <p:tgtEl>
                                          <p:spTgt spid="11"/>
                                        </p:tgtEl>
                                        <p:attrNameLst>
                                          <p:attrName>ppt_x</p:attrName>
                                        </p:attrNameLst>
                                      </p:cBhvr>
                                      <p:tavLst>
                                        <p:tav tm="0">
                                          <p:val>
                                            <p:strVal val="#ppt_x"/>
                                          </p:val>
                                        </p:tav>
                                        <p:tav tm="100000">
                                          <p:val>
                                            <p:strVal val="#ppt_x"/>
                                          </p:val>
                                        </p:tav>
                                      </p:tavLst>
                                    </p:anim>
                                    <p:anim calcmode="lin" valueType="num">
                                      <p:cBhvr>
                                        <p:cTn id="2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Agenda</a:t>
            </a:r>
            <a:endParaRPr lang="en-US" sz="4800" b="1" dirty="0"/>
          </a:p>
        </p:txBody>
      </p:sp>
      <p:sp>
        <p:nvSpPr>
          <p:cNvPr id="3" name="Content Placeholder 2"/>
          <p:cNvSpPr>
            <a:spLocks noGrp="1"/>
          </p:cNvSpPr>
          <p:nvPr>
            <p:ph idx="1"/>
          </p:nvPr>
        </p:nvSpPr>
        <p:spPr/>
        <p:txBody>
          <a:bodyPr>
            <a:normAutofit/>
          </a:bodyPr>
          <a:lstStyle/>
          <a:p>
            <a:r>
              <a:rPr lang="en-US" dirty="0" smtClean="0">
                <a:solidFill>
                  <a:schemeClr val="tx1">
                    <a:lumMod val="50000"/>
                    <a:lumOff val="50000"/>
                  </a:schemeClr>
                </a:solidFill>
              </a:rPr>
              <a:t>Introduction to MPJ Express</a:t>
            </a:r>
          </a:p>
          <a:p>
            <a:r>
              <a:rPr lang="en-US" sz="3200" dirty="0" err="1" smtClean="0">
                <a:solidFill>
                  <a:schemeClr val="accent6">
                    <a:lumMod val="75000"/>
                  </a:schemeClr>
                </a:solidFill>
              </a:rPr>
              <a:t>InfiniBand</a:t>
            </a:r>
            <a:r>
              <a:rPr lang="en-US" sz="3200" dirty="0" smtClean="0">
                <a:solidFill>
                  <a:schemeClr val="accent6">
                    <a:lumMod val="75000"/>
                  </a:schemeClr>
                </a:solidFill>
              </a:rPr>
              <a:t> Device:</a:t>
            </a:r>
            <a:endParaRPr lang="en-US" dirty="0">
              <a:solidFill>
                <a:schemeClr val="accent6">
                  <a:lumMod val="75000"/>
                </a:schemeClr>
              </a:solidFill>
            </a:endParaRPr>
          </a:p>
          <a:p>
            <a:pPr lvl="1"/>
            <a:r>
              <a:rPr lang="en-US" dirty="0" smtClean="0">
                <a:solidFill>
                  <a:schemeClr val="accent6">
                    <a:lumMod val="75000"/>
                  </a:schemeClr>
                </a:solidFill>
              </a:rPr>
              <a:t>Design</a:t>
            </a:r>
          </a:p>
          <a:p>
            <a:pPr lvl="1"/>
            <a:r>
              <a:rPr lang="en-US" dirty="0" smtClean="0">
                <a:solidFill>
                  <a:schemeClr val="accent6">
                    <a:lumMod val="75000"/>
                  </a:schemeClr>
                </a:solidFill>
              </a:rPr>
              <a:t>Functionality</a:t>
            </a:r>
            <a:endParaRPr lang="en-US" dirty="0">
              <a:solidFill>
                <a:schemeClr val="accent6">
                  <a:lumMod val="75000"/>
                </a:schemeClr>
              </a:solidFill>
            </a:endParaRPr>
          </a:p>
          <a:p>
            <a:pPr lvl="1"/>
            <a:r>
              <a:rPr lang="en-US" dirty="0">
                <a:solidFill>
                  <a:schemeClr val="accent6">
                    <a:lumMod val="75000"/>
                  </a:schemeClr>
                </a:solidFill>
              </a:rPr>
              <a:t>Point-to-Point Communication</a:t>
            </a:r>
          </a:p>
          <a:p>
            <a:r>
              <a:rPr lang="en-US" dirty="0" smtClean="0">
                <a:solidFill>
                  <a:schemeClr val="tx1"/>
                </a:solidFill>
              </a:rPr>
              <a:t>Performance Evaluation</a:t>
            </a:r>
          </a:p>
          <a:p>
            <a:r>
              <a:rPr lang="en-US" dirty="0" smtClean="0">
                <a:solidFill>
                  <a:schemeClr val="tx1"/>
                </a:solidFill>
              </a:rPr>
              <a:t>Summary</a:t>
            </a:r>
          </a:p>
        </p:txBody>
      </p:sp>
      <p:sp>
        <p:nvSpPr>
          <p:cNvPr id="5" name="Slide Number Placeholder 4"/>
          <p:cNvSpPr>
            <a:spLocks noGrp="1"/>
          </p:cNvSpPr>
          <p:nvPr>
            <p:ph type="sldNum" sz="quarter" idx="11"/>
          </p:nvPr>
        </p:nvSpPr>
        <p:spPr/>
        <p:txBody>
          <a:bodyPr/>
          <a:lstStyle/>
          <a:p>
            <a:fld id="{88AE5AEC-53AF-4AC7-9001-4C10E3367F22}" type="slidenum">
              <a:rPr lang="en-US" smtClean="0"/>
              <a:t>9</a:t>
            </a:fld>
            <a:endParaRPr lang="en-US" dirty="0"/>
          </a:p>
        </p:txBody>
      </p:sp>
    </p:spTree>
    <p:extLst>
      <p:ext uri="{BB962C8B-B14F-4D97-AF65-F5344CB8AC3E}">
        <p14:creationId xmlns:p14="http://schemas.microsoft.com/office/powerpoint/2010/main" val="200447049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15095</TotalTime>
  <Words>1044</Words>
  <Application>Microsoft Office PowerPoint</Application>
  <PresentationFormat>On-screen Show (4:3)</PresentationFormat>
  <Paragraphs>296</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High Performance Message Passing Infiniband Communication Devices for Java HPC</vt:lpstr>
      <vt:lpstr>Agenda</vt:lpstr>
      <vt:lpstr>Introduction to MPJ Express</vt:lpstr>
      <vt:lpstr>Why Java</vt:lpstr>
      <vt:lpstr>Communication Devices in MPJ Express</vt:lpstr>
      <vt:lpstr>InfiniBand Support in Java</vt:lpstr>
      <vt:lpstr>Other MPI Libraries for Java</vt:lpstr>
      <vt:lpstr>Contributions of this Paper</vt:lpstr>
      <vt:lpstr>Agenda</vt:lpstr>
      <vt:lpstr>ibdev – InfiniBand Device for MPJ Express </vt:lpstr>
      <vt:lpstr>ibdev – Native C library</vt:lpstr>
      <vt:lpstr>ibdev - Native C library - Initialization</vt:lpstr>
      <vt:lpstr>Point to Point Communication</vt:lpstr>
      <vt:lpstr>Communication Protocols</vt:lpstr>
      <vt:lpstr>Agenda</vt:lpstr>
      <vt:lpstr>Point-to-Point Latency  </vt:lpstr>
      <vt:lpstr>Point-to-Point Bandwidth</vt:lpstr>
      <vt:lpstr>Java NAS Parallel Benchmark</vt:lpstr>
      <vt:lpstr>Agenda</vt:lpstr>
      <vt:lpstr>Summary</vt:lpstr>
      <vt:lpstr>Questions?    http://mpjexpress.org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dbc</dc:creator>
  <cp:lastModifiedBy>SEECS</cp:lastModifiedBy>
  <cp:revision>1203</cp:revision>
  <dcterms:created xsi:type="dcterms:W3CDTF">2009-04-22T19:24:48Z</dcterms:created>
  <dcterms:modified xsi:type="dcterms:W3CDTF">2014-06-05T14:43:12Z</dcterms:modified>
</cp:coreProperties>
</file>